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759" r:id="rId2"/>
    <p:sldId id="638" r:id="rId3"/>
    <p:sldId id="789" r:id="rId4"/>
    <p:sldId id="696" r:id="rId5"/>
    <p:sldId id="790" r:id="rId6"/>
    <p:sldId id="837" r:id="rId7"/>
    <p:sldId id="838" r:id="rId8"/>
    <p:sldId id="840" r:id="rId9"/>
    <p:sldId id="839" r:id="rId10"/>
    <p:sldId id="796" r:id="rId11"/>
    <p:sldId id="853" r:id="rId12"/>
    <p:sldId id="856" r:id="rId13"/>
    <p:sldId id="843" r:id="rId14"/>
    <p:sldId id="846" r:id="rId15"/>
    <p:sldId id="844" r:id="rId16"/>
    <p:sldId id="848" r:id="rId17"/>
    <p:sldId id="845" r:id="rId18"/>
    <p:sldId id="849" r:id="rId19"/>
    <p:sldId id="851" r:id="rId20"/>
    <p:sldId id="852" r:id="rId21"/>
    <p:sldId id="850" r:id="rId22"/>
    <p:sldId id="807" r:id="rId23"/>
    <p:sldId id="855" r:id="rId24"/>
    <p:sldId id="808" r:id="rId25"/>
    <p:sldId id="792" r:id="rId26"/>
    <p:sldId id="793" r:id="rId27"/>
    <p:sldId id="803" r:id="rId28"/>
    <p:sldId id="794" r:id="rId29"/>
    <p:sldId id="805" r:id="rId30"/>
    <p:sldId id="813" r:id="rId31"/>
    <p:sldId id="811" r:id="rId32"/>
    <p:sldId id="814" r:id="rId33"/>
    <p:sldId id="819" r:id="rId34"/>
    <p:sldId id="818" r:id="rId35"/>
    <p:sldId id="820" r:id="rId36"/>
    <p:sldId id="85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91AC"/>
    <a:srgbClr val="E9B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/>
    <p:restoredTop sz="77687"/>
  </p:normalViewPr>
  <p:slideViewPr>
    <p:cSldViewPr snapToGrid="0" snapToObjects="1">
      <p:cViewPr varScale="1">
        <p:scale>
          <a:sx n="86" d="100"/>
          <a:sy n="86" d="100"/>
        </p:scale>
        <p:origin x="15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4.png>
</file>

<file path=ppt/media/image105.png>
</file>

<file path=ppt/media/image106.png>
</file>

<file path=ppt/media/image107.png>
</file>

<file path=ppt/media/image109.png>
</file>

<file path=ppt/media/image110.png>
</file>

<file path=ppt/media/image111.png>
</file>

<file path=ppt/media/image115.png>
</file>

<file path=ppt/media/image19.png>
</file>

<file path=ppt/media/image2.png>
</file>

<file path=ppt/media/image20.png>
</file>

<file path=ppt/media/image23.png>
</file>

<file path=ppt/media/image28.png>
</file>

<file path=ppt/media/image31.png>
</file>

<file path=ppt/media/image32.png>
</file>

<file path=ppt/media/image33.png>
</file>

<file path=ppt/media/image34.png>
</file>

<file path=ppt/media/image4.png>
</file>

<file path=ppt/media/image43.png>
</file>

<file path=ppt/media/image47.png>
</file>

<file path=ppt/media/image49.png>
</file>

<file path=ppt/media/image8.jpg>
</file>

<file path=ppt/media/image93.png>
</file>

<file path=ppt/media/image94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46E7A-9CE9-9243-9391-67F0C6DFAD4A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7F479-0A09-2047-B3CA-9C6A186C1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295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975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938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1281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6465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8043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69298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5459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3490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8093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2032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241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701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0420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5621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06819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67761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40373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21659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9779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3284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53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64994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4400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43404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00575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89025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81193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75491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27F479-0A09-2047-B3CA-9C6A186C1B3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93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6278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5439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1165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9841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960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27F479-0A09-2047-B3CA-9C6A186C1B3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2414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15A0-059B-4E41-B4A9-6561F810A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D18C5-7C90-0F47-B7DA-CCA41A72D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C3E33-2972-E744-9A88-EA5B9847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082BD-0C8E-C745-9D07-1C332AF2B1E9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67BD-A290-2F42-B6AE-317E816E6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D5EF4-73C0-8F4E-80B7-E6DAB79DD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8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DAFD-4A66-7045-BDE2-8137BECD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CA8A6-D76C-CD4D-B229-D31C1645F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72EF7-6F21-3E44-A1DF-E274CBC67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44C60-AB59-A04F-8D47-C5F5A0C64B01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3FC54-ACDC-BD41-A12E-DC06484B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81378-F461-594D-B270-32EAB494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C39B1A-40A6-BF49-BF26-0781F92AD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72AB4F-138E-174B-B93B-6E7D58B4F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515-9478-1248-A617-6CFC8FB06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2A08-F136-774B-87B4-E98F40ABAEB3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ACF8B-F880-154C-BAC2-B22819BA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C65E7-E14C-3649-9BDF-D793B65C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1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D94D-B157-D548-A69A-1B5FB0DA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8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BDDE-0CF6-9149-89C8-D6E1803B2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D83-EBCA-B542-AE0E-A5F3EDA5F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D5FA-1E0A-974F-9459-08CB94A234E1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471AF-6103-7D40-AEFE-9E402A39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E4304-F5E7-0F41-96C9-88B8E8EC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05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5D6C-91C6-5949-B11A-70A9FC756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B0F18-61EC-BF4E-BE49-44426C71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3B9C0-3ED8-2B4F-B8F8-65B3CB1B1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569-BA2B-9D4B-968A-94DC693A8824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DC9C8-4EB3-8B4E-8C97-3103045B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F7641-3650-534A-84CB-2D6658AD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8F20-543E-4549-A84B-D40A5DB1E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9456-F0C6-9649-864B-59800AE68A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EBFE7-64AC-7149-AD6D-6D96D1F2A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5FBA8-5FA3-2148-9CCB-924130DF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B838-78B0-BB4F-A261-F5F4BDBFA22E}" type="datetime1">
              <a:rPr lang="en-GB" smtClean="0"/>
              <a:t>07/01/2023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19548-077A-A947-AC20-051FE4CB6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8CF7E-35A9-BC4B-8F76-40C46EF96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5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D3860-A765-8741-8270-2F621C52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636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C0D88-216A-AB42-AF03-92ADA12AA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D07D4-1462-7F45-B368-E77C0DCE4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B25AAE-8D85-E34D-AEB9-F26A3578F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036FC2-AE9D-6442-AC16-5AE969C34E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7F78C-4C6E-EA4C-B3FE-6DB157C6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6FD0-5877-E848-AE49-D3AB4780BD92}" type="datetime1">
              <a:rPr lang="en-GB" smtClean="0"/>
              <a:t>07/01/2023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8D327-55A1-F746-B21E-55D5963F3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C7B190-A2F0-8448-8DBC-076F53411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7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7DE4-D7DC-3A48-8CB9-5F871119D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8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130F5-4D9F-654A-9BE5-2D1308AD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903FC-4093-2747-B9FB-67FA1DB1D2E3}" type="datetime1">
              <a:rPr lang="en-GB" smtClean="0"/>
              <a:t>07/01/2023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CA2BA1-A092-2742-98ED-B486F99B8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476E2-33FF-7A4A-8554-28D9A409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92083-247A-A749-B49C-D17225935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045C3-FFAE-0149-B7A1-E201222D9BE8}" type="datetime1">
              <a:rPr lang="en-GB" smtClean="0"/>
              <a:t>07/01/2023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F15AAC-4EAA-7D45-AF6A-76690634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53F44-189E-0D45-A8EC-B8D12B48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4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C61F0-659C-8144-BA55-9DB3D000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E1C73-2C12-3A40-8D9D-9056D301F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CF052-C922-C846-A577-55B58FDBB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91BB1-B495-DB42-B7D9-BDFD8616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E9B9-5EAA-E84E-A2CE-DD4A2DDCC087}" type="datetime1">
              <a:rPr lang="en-GB" smtClean="0"/>
              <a:t>07/01/2023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4236C-C598-C741-9D37-C3A583C60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911E0-488A-AB49-8464-B7B2F5EEE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6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3F49-8AAB-D441-8F8A-E2A99C86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5422EA-EFA5-0B45-A767-4710426AC2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A9D4A-0EAC-904A-8AA5-960C4981B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D68E8-C4E7-3C4E-9421-0B4E420C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6CF72-A31A-3946-A8E4-D9966D149389}" type="datetime1">
              <a:rPr lang="en-GB" smtClean="0"/>
              <a:t>07/01/2023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746F5-E9AA-8046-B284-CCD16FF4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928F1-D51D-1F4F-A8F9-D44C8990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3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6A84E-06BD-254D-BF6A-5313DCB69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4F5D0-CDEE-6A49-8700-10476D9F6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F641-9256-884D-A945-A04A3F3A8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CB96E-C5A9-1142-AD19-DD3F6F5B856A}" type="datetime1">
              <a:rPr lang="en-GB" smtClean="0"/>
              <a:t>07/01/2023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CBDFF-D4AA-E846-A02B-9C441D2B0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69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Neural Computation – Konstantinos Kamnitsas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7659F-0902-9C4E-9247-9BEB46FB6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69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E2948-B1A2-D145-B704-6332A739B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7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47.png"/><Relationship Id="rId3" Type="http://schemas.openxmlformats.org/officeDocument/2006/relationships/image" Target="../media/image42.emf"/><Relationship Id="rId7" Type="http://schemas.openxmlformats.org/officeDocument/2006/relationships/image" Target="../media/image19.png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45.emf"/><Relationship Id="rId5" Type="http://schemas.openxmlformats.org/officeDocument/2006/relationships/image" Target="../media/image39.emf"/><Relationship Id="rId10" Type="http://schemas.openxmlformats.org/officeDocument/2006/relationships/image" Target="../media/image44.emf"/><Relationship Id="rId4" Type="http://schemas.openxmlformats.org/officeDocument/2006/relationships/image" Target="../media/image43.png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47.png"/><Relationship Id="rId3" Type="http://schemas.openxmlformats.org/officeDocument/2006/relationships/image" Target="../media/image42.emf"/><Relationship Id="rId7" Type="http://schemas.openxmlformats.org/officeDocument/2006/relationships/image" Target="../media/image19.png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45.emf"/><Relationship Id="rId5" Type="http://schemas.openxmlformats.org/officeDocument/2006/relationships/image" Target="../media/image39.emf"/><Relationship Id="rId10" Type="http://schemas.openxmlformats.org/officeDocument/2006/relationships/image" Target="../media/image44.emf"/><Relationship Id="rId4" Type="http://schemas.openxmlformats.org/officeDocument/2006/relationships/image" Target="../media/image43.png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2.emf"/><Relationship Id="rId3" Type="http://schemas.openxmlformats.org/officeDocument/2006/relationships/image" Target="../media/image42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46.emf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10" Type="http://schemas.microsoft.com/office/2007/relationships/hdphoto" Target="../media/hdphoto1.wdp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2.emf"/><Relationship Id="rId3" Type="http://schemas.openxmlformats.org/officeDocument/2006/relationships/image" Target="../media/image42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10" Type="http://schemas.microsoft.com/office/2007/relationships/hdphoto" Target="../media/hdphoto1.wdp"/><Relationship Id="rId19" Type="http://schemas.openxmlformats.org/officeDocument/2006/relationships/image" Target="../media/image46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2.emf"/><Relationship Id="rId3" Type="http://schemas.openxmlformats.org/officeDocument/2006/relationships/image" Target="../media/image42.emf"/><Relationship Id="rId21" Type="http://schemas.openxmlformats.org/officeDocument/2006/relationships/image" Target="../media/image55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43.png"/><Relationship Id="rId20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23" Type="http://schemas.openxmlformats.org/officeDocument/2006/relationships/image" Target="../media/image57.emf"/><Relationship Id="rId10" Type="http://schemas.microsoft.com/office/2007/relationships/hdphoto" Target="../media/hdphoto1.wdp"/><Relationship Id="rId19" Type="http://schemas.openxmlformats.org/officeDocument/2006/relationships/image" Target="../media/image46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Relationship Id="rId22" Type="http://schemas.openxmlformats.org/officeDocument/2006/relationships/image" Target="../media/image5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2.emf"/><Relationship Id="rId3" Type="http://schemas.openxmlformats.org/officeDocument/2006/relationships/image" Target="../media/image42.emf"/><Relationship Id="rId21" Type="http://schemas.openxmlformats.org/officeDocument/2006/relationships/image" Target="../media/image55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43.png"/><Relationship Id="rId20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24" Type="http://schemas.openxmlformats.org/officeDocument/2006/relationships/image" Target="../media/image58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23" Type="http://schemas.openxmlformats.org/officeDocument/2006/relationships/image" Target="../media/image57.emf"/><Relationship Id="rId10" Type="http://schemas.microsoft.com/office/2007/relationships/hdphoto" Target="../media/hdphoto1.wdp"/><Relationship Id="rId19" Type="http://schemas.openxmlformats.org/officeDocument/2006/relationships/image" Target="../media/image46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Relationship Id="rId22" Type="http://schemas.openxmlformats.org/officeDocument/2006/relationships/image" Target="../media/image56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9.emf"/><Relationship Id="rId3" Type="http://schemas.openxmlformats.org/officeDocument/2006/relationships/image" Target="../media/image42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43.png"/><Relationship Id="rId20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24" Type="http://schemas.openxmlformats.org/officeDocument/2006/relationships/image" Target="../media/image57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23" Type="http://schemas.openxmlformats.org/officeDocument/2006/relationships/image" Target="../media/image56.emf"/><Relationship Id="rId10" Type="http://schemas.microsoft.com/office/2007/relationships/hdphoto" Target="../media/hdphoto1.wdp"/><Relationship Id="rId19" Type="http://schemas.openxmlformats.org/officeDocument/2006/relationships/image" Target="../media/image52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Relationship Id="rId22" Type="http://schemas.openxmlformats.org/officeDocument/2006/relationships/image" Target="../media/image5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52.emf"/><Relationship Id="rId3" Type="http://schemas.openxmlformats.org/officeDocument/2006/relationships/image" Target="../media/image42.emf"/><Relationship Id="rId21" Type="http://schemas.openxmlformats.org/officeDocument/2006/relationships/image" Target="../media/image57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43.png"/><Relationship Id="rId20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24" Type="http://schemas.openxmlformats.org/officeDocument/2006/relationships/image" Target="../media/image60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23" Type="http://schemas.openxmlformats.org/officeDocument/2006/relationships/image" Target="../media/image55.emf"/><Relationship Id="rId10" Type="http://schemas.microsoft.com/office/2007/relationships/hdphoto" Target="../media/hdphoto1.wdp"/><Relationship Id="rId19" Type="http://schemas.openxmlformats.org/officeDocument/2006/relationships/image" Target="../media/image46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Relationship Id="rId22" Type="http://schemas.openxmlformats.org/officeDocument/2006/relationships/image" Target="../media/image54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62.emf"/><Relationship Id="rId3" Type="http://schemas.openxmlformats.org/officeDocument/2006/relationships/image" Target="../media/image42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10" Type="http://schemas.microsoft.com/office/2007/relationships/hdphoto" Target="../media/hdphoto1.wdp"/><Relationship Id="rId19" Type="http://schemas.openxmlformats.org/officeDocument/2006/relationships/image" Target="../media/image63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10.emf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11" Type="http://schemas.openxmlformats.org/officeDocument/2006/relationships/image" Target="../media/image8.jpg"/><Relationship Id="rId5" Type="http://schemas.microsoft.com/office/2007/relationships/hdphoto" Target="../media/hdphoto1.wdp"/><Relationship Id="rId10" Type="http://schemas.openxmlformats.org/officeDocument/2006/relationships/image" Target="../media/image7.emf"/><Relationship Id="rId4" Type="http://schemas.openxmlformats.org/officeDocument/2006/relationships/image" Target="../media/image2.png"/><Relationship Id="rId9" Type="http://schemas.openxmlformats.org/officeDocument/2006/relationships/image" Target="../media/image6.emf"/><Relationship Id="rId14" Type="http://schemas.openxmlformats.org/officeDocument/2006/relationships/image" Target="../media/image11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0.emf"/><Relationship Id="rId18" Type="http://schemas.openxmlformats.org/officeDocument/2006/relationships/image" Target="../media/image64.emf"/><Relationship Id="rId3" Type="http://schemas.openxmlformats.org/officeDocument/2006/relationships/image" Target="../media/image42.emf"/><Relationship Id="rId21" Type="http://schemas.openxmlformats.org/officeDocument/2006/relationships/image" Target="../media/image67.emf"/><Relationship Id="rId7" Type="http://schemas.openxmlformats.org/officeDocument/2006/relationships/image" Target="../media/image40.emf"/><Relationship Id="rId12" Type="http://schemas.openxmlformats.org/officeDocument/2006/relationships/image" Target="../media/image20.png"/><Relationship Id="rId17" Type="http://schemas.openxmlformats.org/officeDocument/2006/relationships/image" Target="../media/image6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43.png"/><Relationship Id="rId20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emf"/><Relationship Id="rId24" Type="http://schemas.openxmlformats.org/officeDocument/2006/relationships/image" Target="../media/image70.emf"/><Relationship Id="rId5" Type="http://schemas.openxmlformats.org/officeDocument/2006/relationships/image" Target="../media/image28.png"/><Relationship Id="rId15" Type="http://schemas.openxmlformats.org/officeDocument/2006/relationships/image" Target="../media/image29.emf"/><Relationship Id="rId23" Type="http://schemas.openxmlformats.org/officeDocument/2006/relationships/image" Target="../media/image69.emf"/><Relationship Id="rId10" Type="http://schemas.microsoft.com/office/2007/relationships/hdphoto" Target="../media/hdphoto1.wdp"/><Relationship Id="rId19" Type="http://schemas.openxmlformats.org/officeDocument/2006/relationships/image" Target="../media/image65.emf"/><Relationship Id="rId4" Type="http://schemas.openxmlformats.org/officeDocument/2006/relationships/image" Target="../media/image39.emf"/><Relationship Id="rId9" Type="http://schemas.openxmlformats.org/officeDocument/2006/relationships/image" Target="../media/image2.png"/><Relationship Id="rId14" Type="http://schemas.openxmlformats.org/officeDocument/2006/relationships/image" Target="../media/image27.emf"/><Relationship Id="rId22" Type="http://schemas.openxmlformats.org/officeDocument/2006/relationships/image" Target="../media/image6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image" Target="../media/image81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5" Type="http://schemas.openxmlformats.org/officeDocument/2006/relationships/image" Target="../media/image8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Relationship Id="rId14" Type="http://schemas.openxmlformats.org/officeDocument/2006/relationships/image" Target="../media/image8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37.emf"/><Relationship Id="rId7" Type="http://schemas.openxmlformats.org/officeDocument/2006/relationships/image" Target="../media/image8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0.emf"/><Relationship Id="rId5" Type="http://schemas.openxmlformats.org/officeDocument/2006/relationships/image" Target="../media/image85.emf"/><Relationship Id="rId10" Type="http://schemas.openxmlformats.org/officeDocument/2006/relationships/image" Target="../media/image64.emf"/><Relationship Id="rId4" Type="http://schemas.openxmlformats.org/officeDocument/2006/relationships/image" Target="../media/image63.emf"/><Relationship Id="rId9" Type="http://schemas.openxmlformats.org/officeDocument/2006/relationships/image" Target="../media/image8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image" Target="../media/image81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5" Type="http://schemas.openxmlformats.org/officeDocument/2006/relationships/image" Target="../media/image8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Relationship Id="rId14" Type="http://schemas.openxmlformats.org/officeDocument/2006/relationships/image" Target="../media/image8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68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emf"/><Relationship Id="rId5" Type="http://schemas.openxmlformats.org/officeDocument/2006/relationships/image" Target="../media/image97.emf"/><Relationship Id="rId10" Type="http://schemas.openxmlformats.org/officeDocument/2006/relationships/image" Target="../media/image102.emf"/><Relationship Id="rId4" Type="http://schemas.openxmlformats.org/officeDocument/2006/relationships/image" Target="../media/image96.emf"/><Relationship Id="rId9" Type="http://schemas.openxmlformats.org/officeDocument/2006/relationships/image" Target="../media/image101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image" Target="../media/image81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10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5" Type="http://schemas.openxmlformats.org/officeDocument/2006/relationships/image" Target="../media/image8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Relationship Id="rId14" Type="http://schemas.openxmlformats.org/officeDocument/2006/relationships/image" Target="../media/image82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12" Type="http://schemas.openxmlformats.org/officeDocument/2006/relationships/image" Target="../media/image10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11" Type="http://schemas.openxmlformats.org/officeDocument/2006/relationships/image" Target="../media/image37.emf"/><Relationship Id="rId5" Type="http://schemas.microsoft.com/office/2007/relationships/hdphoto" Target="../media/hdphoto1.wdp"/><Relationship Id="rId10" Type="http://schemas.openxmlformats.org/officeDocument/2006/relationships/image" Target="../media/image29.emf"/><Relationship Id="rId4" Type="http://schemas.openxmlformats.org/officeDocument/2006/relationships/image" Target="../media/image2.png"/><Relationship Id="rId9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image" Target="../media/image21.emf"/><Relationship Id="rId18" Type="http://schemas.microsoft.com/office/2007/relationships/hdphoto" Target="../media/hdphoto1.wdp"/><Relationship Id="rId3" Type="http://schemas.openxmlformats.org/officeDocument/2006/relationships/image" Target="../media/image1.png"/><Relationship Id="rId21" Type="http://schemas.openxmlformats.org/officeDocument/2006/relationships/image" Target="../media/image26.emf"/><Relationship Id="rId7" Type="http://schemas.openxmlformats.org/officeDocument/2006/relationships/image" Target="../media/image15.emf"/><Relationship Id="rId12" Type="http://schemas.openxmlformats.org/officeDocument/2006/relationships/image" Target="../media/image20.png"/><Relationship Id="rId17" Type="http://schemas.microsoft.com/office/2007/relationships/hdphoto" Target="../media/hdphoto2.wdp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.png"/><Relationship Id="rId20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11" Type="http://schemas.openxmlformats.org/officeDocument/2006/relationships/image" Target="../media/image19.png"/><Relationship Id="rId5" Type="http://schemas.openxmlformats.org/officeDocument/2006/relationships/image" Target="../media/image13.emf"/><Relationship Id="rId15" Type="http://schemas.openxmlformats.org/officeDocument/2006/relationships/image" Target="../media/image23.png"/><Relationship Id="rId10" Type="http://schemas.openxmlformats.org/officeDocument/2006/relationships/image" Target="../media/image18.emf"/><Relationship Id="rId19" Type="http://schemas.openxmlformats.org/officeDocument/2006/relationships/image" Target="../media/image24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Relationship Id="rId14" Type="http://schemas.openxmlformats.org/officeDocument/2006/relationships/image" Target="../media/image2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6.png"/><Relationship Id="rId4" Type="http://schemas.openxmlformats.org/officeDocument/2006/relationships/image" Target="../media/image10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7" Type="http://schemas.openxmlformats.org/officeDocument/2006/relationships/hyperlink" Target="https://github.com/satrfall6/Pytorch-DCGAN-for-icon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8.emf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4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png"/><Relationship Id="rId18" Type="http://schemas.openxmlformats.org/officeDocument/2006/relationships/image" Target="../media/image24.emf"/><Relationship Id="rId3" Type="http://schemas.openxmlformats.org/officeDocument/2006/relationships/image" Target="../media/image1.png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microsoft.com/office/2007/relationships/hdphoto" Target="../media/hdphoto1.wdp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2.png"/><Relationship Id="rId9" Type="http://schemas.openxmlformats.org/officeDocument/2006/relationships/image" Target="../media/image15.emf"/><Relationship Id="rId1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0.png"/><Relationship Id="rId7" Type="http://schemas.openxmlformats.org/officeDocument/2006/relationships/image" Target="../media/image3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11" Type="http://schemas.openxmlformats.org/officeDocument/2006/relationships/image" Target="../media/image24.emf"/><Relationship Id="rId5" Type="http://schemas.openxmlformats.org/officeDocument/2006/relationships/image" Target="../media/image28.png"/><Relationship Id="rId10" Type="http://schemas.microsoft.com/office/2007/relationships/hdphoto" Target="../media/hdphoto1.wdp"/><Relationship Id="rId4" Type="http://schemas.openxmlformats.org/officeDocument/2006/relationships/image" Target="../media/image27.emf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1.png"/><Relationship Id="rId3" Type="http://schemas.openxmlformats.org/officeDocument/2006/relationships/image" Target="../media/image31.png"/><Relationship Id="rId7" Type="http://schemas.openxmlformats.org/officeDocument/2006/relationships/image" Target="../media/image32.png"/><Relationship Id="rId12" Type="http://schemas.openxmlformats.org/officeDocument/2006/relationships/image" Target="../media/image30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5.emf"/><Relationship Id="rId5" Type="http://schemas.openxmlformats.org/officeDocument/2006/relationships/image" Target="../media/image27.emf"/><Relationship Id="rId15" Type="http://schemas.microsoft.com/office/2007/relationships/hdphoto" Target="../media/hdphoto1.wdp"/><Relationship Id="rId10" Type="http://schemas.openxmlformats.org/officeDocument/2006/relationships/image" Target="../media/image29.emf"/><Relationship Id="rId4" Type="http://schemas.openxmlformats.org/officeDocument/2006/relationships/image" Target="../media/image20.png"/><Relationship Id="rId9" Type="http://schemas.openxmlformats.org/officeDocument/2006/relationships/image" Target="../media/image34.png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5.emf"/><Relationship Id="rId18" Type="http://schemas.openxmlformats.org/officeDocument/2006/relationships/image" Target="../media/image24.emf"/><Relationship Id="rId3" Type="http://schemas.openxmlformats.org/officeDocument/2006/relationships/image" Target="../media/image31.png"/><Relationship Id="rId7" Type="http://schemas.openxmlformats.org/officeDocument/2006/relationships/image" Target="../media/image28.png"/><Relationship Id="rId12" Type="http://schemas.openxmlformats.org/officeDocument/2006/relationships/image" Target="../media/image29.emf"/><Relationship Id="rId17" Type="http://schemas.microsoft.com/office/2007/relationships/hdphoto" Target="../media/hdphoto1.wdp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36.emf"/><Relationship Id="rId5" Type="http://schemas.openxmlformats.org/officeDocument/2006/relationships/image" Target="../media/image27.emf"/><Relationship Id="rId15" Type="http://schemas.openxmlformats.org/officeDocument/2006/relationships/image" Target="../media/image1.png"/><Relationship Id="rId10" Type="http://schemas.openxmlformats.org/officeDocument/2006/relationships/image" Target="../media/image34.png"/><Relationship Id="rId4" Type="http://schemas.openxmlformats.org/officeDocument/2006/relationships/image" Target="../media/image20.png"/><Relationship Id="rId9" Type="http://schemas.openxmlformats.org/officeDocument/2006/relationships/image" Target="../media/image33.png"/><Relationship Id="rId14" Type="http://schemas.openxmlformats.org/officeDocument/2006/relationships/image" Target="../media/image3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29.emf"/><Relationship Id="rId18" Type="http://schemas.microsoft.com/office/2007/relationships/hdphoto" Target="../media/hdphoto1.wdp"/><Relationship Id="rId3" Type="http://schemas.openxmlformats.org/officeDocument/2006/relationships/image" Target="../media/image31.png"/><Relationship Id="rId7" Type="http://schemas.openxmlformats.org/officeDocument/2006/relationships/image" Target="../media/image28.png"/><Relationship Id="rId12" Type="http://schemas.openxmlformats.org/officeDocument/2006/relationships/image" Target="../media/image37.emf"/><Relationship Id="rId1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36.emf"/><Relationship Id="rId5" Type="http://schemas.openxmlformats.org/officeDocument/2006/relationships/image" Target="../media/image27.emf"/><Relationship Id="rId15" Type="http://schemas.openxmlformats.org/officeDocument/2006/relationships/image" Target="../media/image30.emf"/><Relationship Id="rId10" Type="http://schemas.openxmlformats.org/officeDocument/2006/relationships/image" Target="../media/image34.png"/><Relationship Id="rId19" Type="http://schemas.openxmlformats.org/officeDocument/2006/relationships/image" Target="../media/image24.emf"/><Relationship Id="rId4" Type="http://schemas.openxmlformats.org/officeDocument/2006/relationships/image" Target="../media/image20.png"/><Relationship Id="rId9" Type="http://schemas.openxmlformats.org/officeDocument/2006/relationships/image" Target="../media/image33.png"/><Relationship Id="rId14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8.png"/><Relationship Id="rId18" Type="http://schemas.openxmlformats.org/officeDocument/2006/relationships/image" Target="../media/image38.emf"/><Relationship Id="rId3" Type="http://schemas.openxmlformats.org/officeDocument/2006/relationships/image" Target="../media/image31.png"/><Relationship Id="rId21" Type="http://schemas.openxmlformats.org/officeDocument/2006/relationships/image" Target="../media/image41.emf"/><Relationship Id="rId7" Type="http://schemas.openxmlformats.org/officeDocument/2006/relationships/image" Target="../media/image24.emf"/><Relationship Id="rId12" Type="http://schemas.openxmlformats.org/officeDocument/2006/relationships/image" Target="../media/image19.png"/><Relationship Id="rId17" Type="http://schemas.openxmlformats.org/officeDocument/2006/relationships/image" Target="../media/image36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34.png"/><Relationship Id="rId20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29.emf"/><Relationship Id="rId5" Type="http://schemas.openxmlformats.org/officeDocument/2006/relationships/image" Target="../media/image2.png"/><Relationship Id="rId15" Type="http://schemas.openxmlformats.org/officeDocument/2006/relationships/image" Target="../media/image33.png"/><Relationship Id="rId23" Type="http://schemas.openxmlformats.org/officeDocument/2006/relationships/image" Target="../media/image35.emf"/><Relationship Id="rId10" Type="http://schemas.openxmlformats.org/officeDocument/2006/relationships/image" Target="../media/image27.emf"/><Relationship Id="rId19" Type="http://schemas.openxmlformats.org/officeDocument/2006/relationships/image" Target="../media/image39.emf"/><Relationship Id="rId4" Type="http://schemas.openxmlformats.org/officeDocument/2006/relationships/image" Target="../media/image1.png"/><Relationship Id="rId9" Type="http://schemas.openxmlformats.org/officeDocument/2006/relationships/image" Target="../media/image30.emf"/><Relationship Id="rId14" Type="http://schemas.openxmlformats.org/officeDocument/2006/relationships/image" Target="../media/image32.png"/><Relationship Id="rId22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BF03-94AB-124D-A10F-93AC91A46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" y="1122363"/>
            <a:ext cx="11064240" cy="2387600"/>
          </a:xfrm>
        </p:spPr>
        <p:txBody>
          <a:bodyPr>
            <a:normAutofit/>
          </a:bodyPr>
          <a:lstStyle/>
          <a:p>
            <a:r>
              <a:rPr lang="en-US" dirty="0"/>
              <a:t>Generative Adversarial Network</a:t>
            </a:r>
            <a:br>
              <a:rPr lang="en-US" dirty="0"/>
            </a:br>
            <a:r>
              <a:rPr lang="en-US" dirty="0"/>
              <a:t>(GAN)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22D8A-523E-3F48-BE9F-A197F45F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E1675-6C88-F44A-9D28-0314936C5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3E2EEDA-A152-F548-83FA-CD11E839A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05424"/>
            <a:ext cx="9144000" cy="365125"/>
          </a:xfrm>
        </p:spPr>
        <p:txBody>
          <a:bodyPr>
            <a:normAutofit/>
          </a:bodyPr>
          <a:lstStyle/>
          <a:p>
            <a:r>
              <a:rPr lang="en-US" sz="1800" dirty="0"/>
              <a:t>Goodfellow et al, “Generative Adversarial Networks”, NIPS 2014</a:t>
            </a:r>
          </a:p>
        </p:txBody>
      </p:sp>
    </p:spTree>
    <p:extLst>
      <p:ext uri="{BB962C8B-B14F-4D97-AF65-F5344CB8AC3E}">
        <p14:creationId xmlns:p14="http://schemas.microsoft.com/office/powerpoint/2010/main" val="2181211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4150444" y="1973568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615" y="2468614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6721" y="1294512"/>
            <a:ext cx="3651803" cy="2169673"/>
            <a:chOff x="316721" y="1294512"/>
            <a:chExt cx="3651803" cy="2169673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931392" cy="1325563"/>
              <a:chOff x="4979225" y="3018027"/>
              <a:chExt cx="1931392" cy="1325563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113921F-1984-914D-9D29-CAC83917B967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931392" cy="1325563"/>
                <a:chOff x="5271456" y="3018027"/>
                <a:chExt cx="1931392" cy="1325563"/>
              </a:xfrm>
            </p:grpSpPr>
            <p:pic>
              <p:nvPicPr>
                <p:cNvPr id="57" name="Picture 56" descr="Shape&#10;&#10;Description automatically generated">
                  <a:extLst>
                    <a:ext uri="{FF2B5EF4-FFF2-40B4-BE49-F238E27FC236}">
                      <a16:creationId xmlns:a16="http://schemas.microsoft.com/office/drawing/2014/main" id="{EB890D4F-5986-374F-BEB0-EFA93BD7A1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586453" y="3366129"/>
                  <a:ext cx="616395" cy="612797"/>
                </a:xfrm>
                <a:prstGeom prst="rect">
                  <a:avLst/>
                </a:prstGeom>
              </p:spPr>
            </p:pic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F3C43415-0805-6349-A02A-10B3F7334BBF}"/>
                    </a:ext>
                  </a:extLst>
                </p:cNvPr>
                <p:cNvGrpSpPr/>
                <p:nvPr/>
              </p:nvGrpSpPr>
              <p:grpSpPr>
                <a:xfrm>
                  <a:off x="5271456" y="3018027"/>
                  <a:ext cx="1217667" cy="1325563"/>
                  <a:chOff x="8380656" y="2189834"/>
                  <a:chExt cx="1803926" cy="2028085"/>
                </a:xfrm>
              </p:grpSpPr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87D19D74-461F-F04C-B039-7BE0EEA57664}"/>
                      </a:ext>
                    </a:extLst>
                  </p:cNvPr>
                  <p:cNvGrpSpPr/>
                  <p:nvPr/>
                </p:nvGrpSpPr>
                <p:grpSpPr>
                  <a:xfrm>
                    <a:off x="8380656" y="218983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130" name="Oval 129">
                      <a:extLst>
                        <a:ext uri="{FF2B5EF4-FFF2-40B4-BE49-F238E27FC236}">
                          <a16:creationId xmlns:a16="http://schemas.microsoft.com/office/drawing/2014/main" id="{3CA54ABC-71D9-214B-9BD7-FC4246EFD9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1" name="Oval 130">
                      <a:extLst>
                        <a:ext uri="{FF2B5EF4-FFF2-40B4-BE49-F238E27FC236}">
                          <a16:creationId xmlns:a16="http://schemas.microsoft.com/office/drawing/2014/main" id="{0BCB37DE-1CBF-4748-9022-4E4B4AA154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2" name="Oval 131">
                      <a:extLst>
                        <a:ext uri="{FF2B5EF4-FFF2-40B4-BE49-F238E27FC236}">
                          <a16:creationId xmlns:a16="http://schemas.microsoft.com/office/drawing/2014/main" id="{281FD92F-670B-0F41-9B5B-B2D7A1DFB7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3" name="Oval 132">
                      <a:extLst>
                        <a:ext uri="{FF2B5EF4-FFF2-40B4-BE49-F238E27FC236}">
                          <a16:creationId xmlns:a16="http://schemas.microsoft.com/office/drawing/2014/main" id="{79892AB8-FF2D-4C46-86C3-5B0CD04D60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4" name="Oval 133">
                      <a:extLst>
                        <a:ext uri="{FF2B5EF4-FFF2-40B4-BE49-F238E27FC236}">
                          <a16:creationId xmlns:a16="http://schemas.microsoft.com/office/drawing/2014/main" id="{5B295B91-13E4-C541-BC52-0DF8A96AEF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35" name="Group 134">
                    <a:extLst>
                      <a:ext uri="{FF2B5EF4-FFF2-40B4-BE49-F238E27FC236}">
                        <a16:creationId xmlns:a16="http://schemas.microsoft.com/office/drawing/2014/main" id="{283AB82F-63B8-504E-B78E-1E438F536B7E}"/>
                      </a:ext>
                    </a:extLst>
                  </p:cNvPr>
                  <p:cNvGrpSpPr/>
                  <p:nvPr/>
                </p:nvGrpSpPr>
                <p:grpSpPr>
                  <a:xfrm>
                    <a:off x="9164428" y="2608069"/>
                    <a:ext cx="293077" cy="1160581"/>
                    <a:chOff x="3386297" y="2885103"/>
                    <a:chExt cx="293077" cy="1160581"/>
                  </a:xfrm>
                  <a:solidFill>
                    <a:schemeClr val="accent1"/>
                  </a:solidFill>
                </p:grpSpPr>
                <p:sp>
                  <p:nvSpPr>
                    <p:cNvPr id="136" name="Oval 135">
                      <a:extLst>
                        <a:ext uri="{FF2B5EF4-FFF2-40B4-BE49-F238E27FC236}">
                          <a16:creationId xmlns:a16="http://schemas.microsoft.com/office/drawing/2014/main" id="{7C58D6ED-4C1D-5B49-B39D-CC985D6E5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37" name="Oval 136">
                      <a:extLst>
                        <a:ext uri="{FF2B5EF4-FFF2-40B4-BE49-F238E27FC236}">
                          <a16:creationId xmlns:a16="http://schemas.microsoft.com/office/drawing/2014/main" id="{36C3DA44-6603-894A-86D5-139B918CF9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8" name="Oval 137">
                      <a:extLst>
                        <a:ext uri="{FF2B5EF4-FFF2-40B4-BE49-F238E27FC236}">
                          <a16:creationId xmlns:a16="http://schemas.microsoft.com/office/drawing/2014/main" id="{2C58CC60-57B0-7345-9E24-AF413864C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0D3A6ED2-D36E-9F44-B302-921E9ACEC887}"/>
                      </a:ext>
                    </a:extLst>
                  </p:cNvPr>
                  <p:cNvGrpSpPr/>
                  <p:nvPr/>
                </p:nvGrpSpPr>
                <p:grpSpPr>
                  <a:xfrm>
                    <a:off x="8673733" y="2336373"/>
                    <a:ext cx="490695" cy="1735008"/>
                    <a:chOff x="8521333" y="2183973"/>
                    <a:chExt cx="490695" cy="1735008"/>
                  </a:xfrm>
                </p:grpSpPr>
                <p:cxnSp>
                  <p:nvCxnSpPr>
                    <p:cNvPr id="141" name="Straight Arrow Connector 140">
                      <a:extLst>
                        <a:ext uri="{FF2B5EF4-FFF2-40B4-BE49-F238E27FC236}">
                          <a16:creationId xmlns:a16="http://schemas.microsoft.com/office/drawing/2014/main" id="{E7701BEB-7711-B042-972D-C8B11D9A9F7A}"/>
                        </a:ext>
                      </a:extLst>
                    </p:cNvPr>
                    <p:cNvCxnSpPr>
                      <a:stCxn id="130" idx="6"/>
                      <a:endCxn id="136" idx="2"/>
                    </p:cNvCxnSpPr>
                    <p:nvPr/>
                  </p:nvCxnSpPr>
                  <p:spPr>
                    <a:xfrm>
                      <a:off x="8521333" y="2183973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2" name="Straight Arrow Connector 141">
                      <a:extLst>
                        <a:ext uri="{FF2B5EF4-FFF2-40B4-BE49-F238E27FC236}">
                          <a16:creationId xmlns:a16="http://schemas.microsoft.com/office/drawing/2014/main" id="{6BBC1E5C-B14F-184E-8E11-3CC97DA7EF12}"/>
                        </a:ext>
                      </a:extLst>
                    </p:cNvPr>
                    <p:cNvCxnSpPr>
                      <a:cxnSpLocks/>
                      <a:stCxn id="130" idx="6"/>
                      <a:endCxn id="137" idx="2"/>
                    </p:cNvCxnSpPr>
                    <p:nvPr/>
                  </p:nvCxnSpPr>
                  <p:spPr>
                    <a:xfrm>
                      <a:off x="8521333" y="2183973"/>
                      <a:ext cx="490695" cy="85198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3" name="Straight Arrow Connector 142">
                      <a:extLst>
                        <a:ext uri="{FF2B5EF4-FFF2-40B4-BE49-F238E27FC236}">
                          <a16:creationId xmlns:a16="http://schemas.microsoft.com/office/drawing/2014/main" id="{59F62365-0BE3-764A-BED8-9B1768264C48}"/>
                        </a:ext>
                      </a:extLst>
                    </p:cNvPr>
                    <p:cNvCxnSpPr>
                      <a:cxnSpLocks/>
                      <a:stCxn id="130" idx="6"/>
                      <a:endCxn id="138" idx="2"/>
                    </p:cNvCxnSpPr>
                    <p:nvPr/>
                  </p:nvCxnSpPr>
                  <p:spPr>
                    <a:xfrm>
                      <a:off x="8521333" y="2183973"/>
                      <a:ext cx="490695" cy="128573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F5C341AD-3935-E74C-9540-2EB8BD6D5A46}"/>
                        </a:ext>
                      </a:extLst>
                    </p:cNvPr>
                    <p:cNvCxnSpPr>
                      <a:cxnSpLocks/>
                      <a:stCxn id="131" idx="6"/>
                      <a:endCxn id="138" idx="2"/>
                    </p:cNvCxnSpPr>
                    <p:nvPr/>
                  </p:nvCxnSpPr>
                  <p:spPr>
                    <a:xfrm>
                      <a:off x="8521333" y="2617725"/>
                      <a:ext cx="490695" cy="85198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B1D629F5-E951-1348-8E26-C1F7B370A22A}"/>
                        </a:ext>
                      </a:extLst>
                    </p:cNvPr>
                    <p:cNvCxnSpPr>
                      <a:cxnSpLocks/>
                      <a:stCxn id="131" idx="6"/>
                      <a:endCxn id="137" idx="2"/>
                    </p:cNvCxnSpPr>
                    <p:nvPr/>
                  </p:nvCxnSpPr>
                  <p:spPr>
                    <a:xfrm>
                      <a:off x="8521333" y="2617725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8" name="Straight Arrow Connector 147">
                      <a:extLst>
                        <a:ext uri="{FF2B5EF4-FFF2-40B4-BE49-F238E27FC236}">
                          <a16:creationId xmlns:a16="http://schemas.microsoft.com/office/drawing/2014/main" id="{5890FC08-B791-8D40-A2FB-F57952555ACD}"/>
                        </a:ext>
                      </a:extLst>
                    </p:cNvPr>
                    <p:cNvCxnSpPr>
                      <a:cxnSpLocks/>
                      <a:stCxn id="131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9" name="Straight Arrow Connector 148">
                      <a:extLst>
                        <a:ext uri="{FF2B5EF4-FFF2-40B4-BE49-F238E27FC236}">
                          <a16:creationId xmlns:a16="http://schemas.microsoft.com/office/drawing/2014/main" id="{4C55C3A1-470C-9845-A1DB-018E31985E4E}"/>
                        </a:ext>
                      </a:extLst>
                    </p:cNvPr>
                    <p:cNvCxnSpPr>
                      <a:cxnSpLocks/>
                      <a:stCxn id="132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28DC571F-C414-9542-A5D4-4E8061F3EF9B}"/>
                        </a:ext>
                      </a:extLst>
                    </p:cNvPr>
                    <p:cNvCxnSpPr>
                      <a:cxnSpLocks/>
                      <a:stCxn id="132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AADB1ABA-DE2A-D343-9DDE-2EBBA742B45D}"/>
                        </a:ext>
                      </a:extLst>
                    </p:cNvPr>
                    <p:cNvCxnSpPr>
                      <a:cxnSpLocks/>
                      <a:stCxn id="132" idx="6"/>
                      <a:endCxn id="138" idx="2"/>
                    </p:cNvCxnSpPr>
                    <p:nvPr/>
                  </p:nvCxnSpPr>
                  <p:spPr>
                    <a:xfrm>
                      <a:off x="8521333" y="3051477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4" name="Straight Arrow Connector 153">
                      <a:extLst>
                        <a:ext uri="{FF2B5EF4-FFF2-40B4-BE49-F238E27FC236}">
                          <a16:creationId xmlns:a16="http://schemas.microsoft.com/office/drawing/2014/main" id="{30D52309-A271-7C4C-9937-0EFF5EAEA122}"/>
                        </a:ext>
                      </a:extLst>
                    </p:cNvPr>
                    <p:cNvCxnSpPr>
                      <a:cxnSpLocks/>
                      <a:stCxn id="133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88302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468F6E56-CCB7-3443-8521-235CE0F7F88E}"/>
                        </a:ext>
                      </a:extLst>
                    </p:cNvPr>
                    <p:cNvCxnSpPr>
                      <a:cxnSpLocks/>
                      <a:stCxn id="133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6" name="Straight Arrow Connector 155">
                      <a:extLst>
                        <a:ext uri="{FF2B5EF4-FFF2-40B4-BE49-F238E27FC236}">
                          <a16:creationId xmlns:a16="http://schemas.microsoft.com/office/drawing/2014/main" id="{36DCAC15-8AED-5041-958A-A07A267F02DF}"/>
                        </a:ext>
                      </a:extLst>
                    </p:cNvPr>
                    <p:cNvCxnSpPr>
                      <a:cxnSpLocks/>
                      <a:stCxn id="133" idx="6"/>
                      <a:endCxn id="138" idx="2"/>
                    </p:cNvCxnSpPr>
                    <p:nvPr/>
                  </p:nvCxnSpPr>
                  <p:spPr>
                    <a:xfrm flipV="1">
                      <a:off x="8521333" y="3469712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9" name="Straight Arrow Connector 158">
                      <a:extLst>
                        <a:ext uri="{FF2B5EF4-FFF2-40B4-BE49-F238E27FC236}">
                          <a16:creationId xmlns:a16="http://schemas.microsoft.com/office/drawing/2014/main" id="{04170266-F254-5340-95E0-AF627F5E5169}"/>
                        </a:ext>
                      </a:extLst>
                    </p:cNvPr>
                    <p:cNvCxnSpPr>
                      <a:cxnSpLocks/>
                      <a:stCxn id="134" idx="6"/>
                      <a:endCxn id="138" idx="2"/>
                    </p:cNvCxnSpPr>
                    <p:nvPr/>
                  </p:nvCxnSpPr>
                  <p:spPr>
                    <a:xfrm flipV="1">
                      <a:off x="8521333" y="3469712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0" name="Straight Arrow Connector 159">
                      <a:extLst>
                        <a:ext uri="{FF2B5EF4-FFF2-40B4-BE49-F238E27FC236}">
                          <a16:creationId xmlns:a16="http://schemas.microsoft.com/office/drawing/2014/main" id="{6739DF90-A13D-1E4E-B14F-0D405C0F5E7E}"/>
                        </a:ext>
                      </a:extLst>
                    </p:cNvPr>
                    <p:cNvCxnSpPr>
                      <a:cxnSpLocks/>
                      <a:stCxn id="134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88302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1" name="Straight Arrow Connector 160">
                      <a:extLst>
                        <a:ext uri="{FF2B5EF4-FFF2-40B4-BE49-F238E27FC236}">
                          <a16:creationId xmlns:a16="http://schemas.microsoft.com/office/drawing/2014/main" id="{BF693881-CEFB-5448-A53C-0CF30ACF4868}"/>
                        </a:ext>
                      </a:extLst>
                    </p:cNvPr>
                    <p:cNvCxnSpPr>
                      <a:cxnSpLocks/>
                      <a:stCxn id="134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131677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63" name="Oval 162">
                    <a:extLst>
                      <a:ext uri="{FF2B5EF4-FFF2-40B4-BE49-F238E27FC236}">
                        <a16:creationId xmlns:a16="http://schemas.microsoft.com/office/drawing/2014/main" id="{F15D7720-7B8F-664B-B146-478E8F2786BE}"/>
                      </a:ext>
                    </a:extLst>
                  </p:cNvPr>
                  <p:cNvSpPr/>
                  <p:nvPr/>
                </p:nvSpPr>
                <p:spPr>
                  <a:xfrm>
                    <a:off x="9891505" y="3046500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AA5F825C-D08F-1541-9E09-0DC5A42A1079}"/>
                      </a:ext>
                    </a:extLst>
                  </p:cNvPr>
                  <p:cNvGrpSpPr/>
                  <p:nvPr/>
                </p:nvGrpSpPr>
                <p:grpSpPr>
                  <a:xfrm>
                    <a:off x="9457505" y="2754608"/>
                    <a:ext cx="434000" cy="867504"/>
                    <a:chOff x="9152705" y="2449808"/>
                    <a:chExt cx="434000" cy="867504"/>
                  </a:xfrm>
                </p:grpSpPr>
                <p:cxnSp>
                  <p:nvCxnSpPr>
                    <p:cNvPr id="166" name="Straight Arrow Connector 165">
                      <a:extLst>
                        <a:ext uri="{FF2B5EF4-FFF2-40B4-BE49-F238E27FC236}">
                          <a16:creationId xmlns:a16="http://schemas.microsoft.com/office/drawing/2014/main" id="{2DB97E3F-EFB6-5045-BC6B-50BCC34DA74D}"/>
                        </a:ext>
                      </a:extLst>
                    </p:cNvPr>
                    <p:cNvCxnSpPr>
                      <a:cxnSpLocks/>
                      <a:stCxn id="136" idx="6"/>
                      <a:endCxn id="163" idx="2"/>
                    </p:cNvCxnSpPr>
                    <p:nvPr/>
                  </p:nvCxnSpPr>
                  <p:spPr>
                    <a:xfrm>
                      <a:off x="9152705" y="2449808"/>
                      <a:ext cx="434000" cy="43843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9" name="Straight Arrow Connector 168">
                      <a:extLst>
                        <a:ext uri="{FF2B5EF4-FFF2-40B4-BE49-F238E27FC236}">
                          <a16:creationId xmlns:a16="http://schemas.microsoft.com/office/drawing/2014/main" id="{5F9C2B5A-8E25-4541-9565-FE07EA020859}"/>
                        </a:ext>
                      </a:extLst>
                    </p:cNvPr>
                    <p:cNvCxnSpPr>
                      <a:cxnSpLocks/>
                      <a:stCxn id="137" idx="6"/>
                      <a:endCxn id="163" idx="2"/>
                    </p:cNvCxnSpPr>
                    <p:nvPr/>
                  </p:nvCxnSpPr>
                  <p:spPr>
                    <a:xfrm>
                      <a:off x="9152705" y="2883560"/>
                      <a:ext cx="434000" cy="467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0" name="Straight Arrow Connector 169">
                      <a:extLst>
                        <a:ext uri="{FF2B5EF4-FFF2-40B4-BE49-F238E27FC236}">
                          <a16:creationId xmlns:a16="http://schemas.microsoft.com/office/drawing/2014/main" id="{C1C00549-CA0F-0045-B22C-C6023D75509C}"/>
                        </a:ext>
                      </a:extLst>
                    </p:cNvPr>
                    <p:cNvCxnSpPr>
                      <a:cxnSpLocks/>
                      <a:stCxn id="138" idx="6"/>
                      <a:endCxn id="163" idx="2"/>
                    </p:cNvCxnSpPr>
                    <p:nvPr/>
                  </p:nvCxnSpPr>
                  <p:spPr>
                    <a:xfrm flipV="1">
                      <a:off x="9152705" y="2888239"/>
                      <a:ext cx="434000" cy="42907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2B47A3-9BC2-854B-A3FF-89525E601320}"/>
                </a:ext>
              </a:extLst>
            </p:cNvPr>
            <p:cNvSpPr txBox="1"/>
            <p:nvPr/>
          </p:nvSpPr>
          <p:spPr>
            <a:xfrm>
              <a:off x="1730980" y="1294512"/>
              <a:ext cx="190519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Discriminator</a:t>
              </a:r>
            </a:p>
            <a:p>
              <a:pPr algn="ctr"/>
              <a:r>
                <a:rPr lang="en-US" dirty="0"/>
                <a:t>(binary classifier)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05440"/>
              <a:chOff x="1266178" y="1833552"/>
              <a:chExt cx="1419244" cy="1805440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9776" t="23506" r="33432" b="60653"/>
              <a:stretch/>
            </p:blipFill>
            <p:spPr>
              <a:xfrm>
                <a:off x="1266178" y="2929050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6721" y="2510518"/>
              <a:ext cx="1231733" cy="241133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0F9172B8-E566-4047-8D34-B8221A35A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067" y="1372544"/>
              <a:ext cx="1053817" cy="265246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  <a:endCxn id="57" idx="1"/>
          </p:cNvCxnSpPr>
          <p:nvPr/>
        </p:nvCxnSpPr>
        <p:spPr>
          <a:xfrm flipV="1">
            <a:off x="3254799" y="2596900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A7306492-8BFD-3147-AB3C-3EF641584E57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3968524" y="2596900"/>
            <a:ext cx="478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9E6997C-22BB-A940-89DF-C10066B94848}"/>
              </a:ext>
            </a:extLst>
          </p:cNvPr>
          <p:cNvGrpSpPr/>
          <p:nvPr/>
        </p:nvGrpSpPr>
        <p:grpSpPr>
          <a:xfrm>
            <a:off x="6540397" y="2690817"/>
            <a:ext cx="2957632" cy="671559"/>
            <a:chOff x="6540397" y="2690817"/>
            <a:chExt cx="2957632" cy="671559"/>
          </a:xfrm>
        </p:grpSpPr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30339C22-B4D4-6245-BB69-EFB943F36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825030">
              <a:off x="6540397" y="3109052"/>
              <a:ext cx="2957632" cy="190492"/>
            </a:xfrm>
            <a:prstGeom prst="rect">
              <a:avLst/>
            </a:prstGeom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D1C50C6-18D7-2342-AEBF-412B1991012D}"/>
                </a:ext>
              </a:extLst>
            </p:cNvPr>
            <p:cNvCxnSpPr/>
            <p:nvPr/>
          </p:nvCxnSpPr>
          <p:spPr>
            <a:xfrm>
              <a:off x="6739367" y="2690817"/>
              <a:ext cx="2669727" cy="671559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BC9BDDB-B539-874C-9C89-F9DD32C20D0C}"/>
              </a:ext>
            </a:extLst>
          </p:cNvPr>
          <p:cNvGrpSpPr/>
          <p:nvPr/>
        </p:nvGrpSpPr>
        <p:grpSpPr>
          <a:xfrm>
            <a:off x="6730544" y="2170962"/>
            <a:ext cx="3578113" cy="526613"/>
            <a:chOff x="6730544" y="2170962"/>
            <a:chExt cx="3578113" cy="526613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D65B5AE4-4FBB-064B-970F-E2010BC0F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21101255">
              <a:off x="6781547" y="2254199"/>
              <a:ext cx="2716390" cy="207692"/>
            </a:xfrm>
            <a:prstGeom prst="rect">
              <a:avLst/>
            </a:prstGeom>
          </p:spPr>
        </p:pic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6E79E39E-155F-7A4D-9863-0F567018C1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0544" y="2170962"/>
              <a:ext cx="3578113" cy="526613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4" name="Picture 173">
            <a:extLst>
              <a:ext uri="{FF2B5EF4-FFF2-40B4-BE49-F238E27FC236}">
                <a16:creationId xmlns:a16="http://schemas.microsoft.com/office/drawing/2014/main" id="{86A0D8DB-C1D0-0F42-982B-884F429D3F7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BB58D50B-BD51-5E48-B9F7-8F7F975AC763}"/>
              </a:ext>
            </a:extLst>
          </p:cNvPr>
          <p:cNvGrpSpPr/>
          <p:nvPr/>
        </p:nvGrpSpPr>
        <p:grpSpPr>
          <a:xfrm>
            <a:off x="9342731" y="1118961"/>
            <a:ext cx="2849269" cy="2543639"/>
            <a:chOff x="9342731" y="1118961"/>
            <a:chExt cx="2849269" cy="254363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297F447-788A-8B4B-BFE0-B61572667518}"/>
                </a:ext>
              </a:extLst>
            </p:cNvPr>
            <p:cNvGrpSpPr/>
            <p:nvPr/>
          </p:nvGrpSpPr>
          <p:grpSpPr>
            <a:xfrm>
              <a:off x="9342731" y="1118961"/>
              <a:ext cx="2849269" cy="2543639"/>
              <a:chOff x="9342731" y="1333568"/>
              <a:chExt cx="2849269" cy="2543639"/>
            </a:xfrm>
          </p:grpSpPr>
          <p:pic>
            <p:nvPicPr>
              <p:cNvPr id="8" name="Picture 7" descr="A picture containing chart&#10;&#10;Description automatically generated">
                <a:extLst>
                  <a:ext uri="{FF2B5EF4-FFF2-40B4-BE49-F238E27FC236}">
                    <a16:creationId xmlns:a16="http://schemas.microsoft.com/office/drawing/2014/main" id="{CC445928-C2CB-F748-9D20-C06EDF82D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48251" y="2211579"/>
                <a:ext cx="2498442" cy="1665628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CE6602-324B-5949-AD15-B6327E70AD11}"/>
                  </a:ext>
                </a:extLst>
              </p:cNvPr>
              <p:cNvSpPr txBox="1"/>
              <p:nvPr/>
            </p:nvSpPr>
            <p:spPr>
              <a:xfrm>
                <a:off x="9342731" y="1333568"/>
                <a:ext cx="28492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Sigmoid activation function</a:t>
                </a:r>
              </a:p>
            </p:txBody>
          </p:sp>
        </p:grp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8F832CEE-5CC0-994B-B95B-76FFB440C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842021" y="1462169"/>
              <a:ext cx="1720516" cy="551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059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04C5AF-3BA7-BF47-9F59-AF30F8374C08}"/>
              </a:ext>
            </a:extLst>
          </p:cNvPr>
          <p:cNvSpPr txBox="1"/>
          <p:nvPr/>
        </p:nvSpPr>
        <p:spPr>
          <a:xfrm>
            <a:off x="9067800" y="611764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modified from </a:t>
            </a:r>
            <a:r>
              <a:rPr lang="en-US" dirty="0" err="1"/>
              <a:t>Scipy</a:t>
            </a:r>
            <a:endParaRPr lang="en-US" dirty="0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CFCCAE8-4988-E94D-B128-608C87753F16}"/>
              </a:ext>
            </a:extLst>
          </p:cNvPr>
          <p:cNvGrpSpPr/>
          <p:nvPr/>
        </p:nvGrpSpPr>
        <p:grpSpPr>
          <a:xfrm>
            <a:off x="3403600" y="1328844"/>
            <a:ext cx="4979270" cy="4788804"/>
            <a:chOff x="3403600" y="1328844"/>
            <a:chExt cx="4979270" cy="4788804"/>
          </a:xfrm>
        </p:grpSpPr>
        <p:pic>
          <p:nvPicPr>
            <p:cNvPr id="73" name="Picture 72" descr="Chart, diagram&#10;&#10;Description automatically generated">
              <a:extLst>
                <a:ext uri="{FF2B5EF4-FFF2-40B4-BE49-F238E27FC236}">
                  <a16:creationId xmlns:a16="http://schemas.microsoft.com/office/drawing/2014/main" id="{8E723EFD-C1A9-724E-BB1F-BD958B287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56" b="4927"/>
            <a:stretch/>
          </p:blipFill>
          <p:spPr>
            <a:xfrm>
              <a:off x="3403600" y="1328844"/>
              <a:ext cx="4979270" cy="4788804"/>
            </a:xfrm>
            <a:prstGeom prst="rect">
              <a:avLst/>
            </a:prstGeom>
          </p:spPr>
        </p:pic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A51C7F6-992B-5F4C-B72E-E5AFD46CB368}"/>
                </a:ext>
              </a:extLst>
            </p:cNvPr>
            <p:cNvSpPr/>
            <p:nvPr/>
          </p:nvSpPr>
          <p:spPr>
            <a:xfrm>
              <a:off x="5918200" y="1714500"/>
              <a:ext cx="1981200" cy="482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662C9ED-5B25-E446-9A32-88783BE551EE}"/>
                </a:ext>
              </a:extLst>
            </p:cNvPr>
            <p:cNvSpPr txBox="1"/>
            <p:nvPr/>
          </p:nvSpPr>
          <p:spPr>
            <a:xfrm>
              <a:off x="5905500" y="1934415"/>
              <a:ext cx="2247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Fake samples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9CCA4B7-63B9-AD40-9C4F-1CA3DF1DCF17}"/>
                </a:ext>
              </a:extLst>
            </p:cNvPr>
            <p:cNvSpPr txBox="1"/>
            <p:nvPr/>
          </p:nvSpPr>
          <p:spPr>
            <a:xfrm>
              <a:off x="5905500" y="1666683"/>
              <a:ext cx="2247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Real data</a:t>
              </a:r>
            </a:p>
          </p:txBody>
        </p:sp>
      </p:grpSp>
      <p:pic>
        <p:nvPicPr>
          <p:cNvPr id="77" name="Picture 76">
            <a:extLst>
              <a:ext uri="{FF2B5EF4-FFF2-40B4-BE49-F238E27FC236}">
                <a16:creationId xmlns:a16="http://schemas.microsoft.com/office/drawing/2014/main" id="{8E6C2541-F035-094F-8F74-B212B26B8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6" y="6178341"/>
            <a:ext cx="623455" cy="404091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BD790ABD-6375-EC48-AF9D-00D05EE9E2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0277" y="3529244"/>
            <a:ext cx="623455" cy="40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4150444" y="1973568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615" y="2468614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6721" y="1294512"/>
            <a:ext cx="3651803" cy="2169673"/>
            <a:chOff x="316721" y="1294512"/>
            <a:chExt cx="3651803" cy="2169673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931392" cy="1325563"/>
              <a:chOff x="4979225" y="3018027"/>
              <a:chExt cx="1931392" cy="1325563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113921F-1984-914D-9D29-CAC83917B967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931392" cy="1325563"/>
                <a:chOff x="5271456" y="3018027"/>
                <a:chExt cx="1931392" cy="1325563"/>
              </a:xfrm>
            </p:grpSpPr>
            <p:pic>
              <p:nvPicPr>
                <p:cNvPr id="57" name="Picture 56" descr="Shape&#10;&#10;Description automatically generated">
                  <a:extLst>
                    <a:ext uri="{FF2B5EF4-FFF2-40B4-BE49-F238E27FC236}">
                      <a16:creationId xmlns:a16="http://schemas.microsoft.com/office/drawing/2014/main" id="{EB890D4F-5986-374F-BEB0-EFA93BD7A1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586453" y="3366129"/>
                  <a:ext cx="616395" cy="612797"/>
                </a:xfrm>
                <a:prstGeom prst="rect">
                  <a:avLst/>
                </a:prstGeom>
              </p:spPr>
            </p:pic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F3C43415-0805-6349-A02A-10B3F7334BBF}"/>
                    </a:ext>
                  </a:extLst>
                </p:cNvPr>
                <p:cNvGrpSpPr/>
                <p:nvPr/>
              </p:nvGrpSpPr>
              <p:grpSpPr>
                <a:xfrm>
                  <a:off x="5271456" y="3018027"/>
                  <a:ext cx="1217667" cy="1325563"/>
                  <a:chOff x="8380656" y="2189834"/>
                  <a:chExt cx="1803926" cy="2028085"/>
                </a:xfrm>
              </p:grpSpPr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87D19D74-461F-F04C-B039-7BE0EEA57664}"/>
                      </a:ext>
                    </a:extLst>
                  </p:cNvPr>
                  <p:cNvGrpSpPr/>
                  <p:nvPr/>
                </p:nvGrpSpPr>
                <p:grpSpPr>
                  <a:xfrm>
                    <a:off x="8380656" y="218983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130" name="Oval 129">
                      <a:extLst>
                        <a:ext uri="{FF2B5EF4-FFF2-40B4-BE49-F238E27FC236}">
                          <a16:creationId xmlns:a16="http://schemas.microsoft.com/office/drawing/2014/main" id="{3CA54ABC-71D9-214B-9BD7-FC4246EFD9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1" name="Oval 130">
                      <a:extLst>
                        <a:ext uri="{FF2B5EF4-FFF2-40B4-BE49-F238E27FC236}">
                          <a16:creationId xmlns:a16="http://schemas.microsoft.com/office/drawing/2014/main" id="{0BCB37DE-1CBF-4748-9022-4E4B4AA154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2" name="Oval 131">
                      <a:extLst>
                        <a:ext uri="{FF2B5EF4-FFF2-40B4-BE49-F238E27FC236}">
                          <a16:creationId xmlns:a16="http://schemas.microsoft.com/office/drawing/2014/main" id="{281FD92F-670B-0F41-9B5B-B2D7A1DFB7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3" name="Oval 132">
                      <a:extLst>
                        <a:ext uri="{FF2B5EF4-FFF2-40B4-BE49-F238E27FC236}">
                          <a16:creationId xmlns:a16="http://schemas.microsoft.com/office/drawing/2014/main" id="{79892AB8-FF2D-4C46-86C3-5B0CD04D60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4" name="Oval 133">
                      <a:extLst>
                        <a:ext uri="{FF2B5EF4-FFF2-40B4-BE49-F238E27FC236}">
                          <a16:creationId xmlns:a16="http://schemas.microsoft.com/office/drawing/2014/main" id="{5B295B91-13E4-C541-BC52-0DF8A96AEF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35" name="Group 134">
                    <a:extLst>
                      <a:ext uri="{FF2B5EF4-FFF2-40B4-BE49-F238E27FC236}">
                        <a16:creationId xmlns:a16="http://schemas.microsoft.com/office/drawing/2014/main" id="{283AB82F-63B8-504E-B78E-1E438F536B7E}"/>
                      </a:ext>
                    </a:extLst>
                  </p:cNvPr>
                  <p:cNvGrpSpPr/>
                  <p:nvPr/>
                </p:nvGrpSpPr>
                <p:grpSpPr>
                  <a:xfrm>
                    <a:off x="9164428" y="2608069"/>
                    <a:ext cx="293077" cy="1160581"/>
                    <a:chOff x="3386297" y="2885103"/>
                    <a:chExt cx="293077" cy="1160581"/>
                  </a:xfrm>
                  <a:solidFill>
                    <a:schemeClr val="accent1"/>
                  </a:solidFill>
                </p:grpSpPr>
                <p:sp>
                  <p:nvSpPr>
                    <p:cNvPr id="136" name="Oval 135">
                      <a:extLst>
                        <a:ext uri="{FF2B5EF4-FFF2-40B4-BE49-F238E27FC236}">
                          <a16:creationId xmlns:a16="http://schemas.microsoft.com/office/drawing/2014/main" id="{7C58D6ED-4C1D-5B49-B39D-CC985D6E5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37" name="Oval 136">
                      <a:extLst>
                        <a:ext uri="{FF2B5EF4-FFF2-40B4-BE49-F238E27FC236}">
                          <a16:creationId xmlns:a16="http://schemas.microsoft.com/office/drawing/2014/main" id="{36C3DA44-6603-894A-86D5-139B918CF9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8" name="Oval 137">
                      <a:extLst>
                        <a:ext uri="{FF2B5EF4-FFF2-40B4-BE49-F238E27FC236}">
                          <a16:creationId xmlns:a16="http://schemas.microsoft.com/office/drawing/2014/main" id="{2C58CC60-57B0-7345-9E24-AF413864C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0D3A6ED2-D36E-9F44-B302-921E9ACEC887}"/>
                      </a:ext>
                    </a:extLst>
                  </p:cNvPr>
                  <p:cNvGrpSpPr/>
                  <p:nvPr/>
                </p:nvGrpSpPr>
                <p:grpSpPr>
                  <a:xfrm>
                    <a:off x="8673733" y="2336373"/>
                    <a:ext cx="490695" cy="1735008"/>
                    <a:chOff x="8521333" y="2183973"/>
                    <a:chExt cx="490695" cy="1735008"/>
                  </a:xfrm>
                </p:grpSpPr>
                <p:cxnSp>
                  <p:nvCxnSpPr>
                    <p:cNvPr id="141" name="Straight Arrow Connector 140">
                      <a:extLst>
                        <a:ext uri="{FF2B5EF4-FFF2-40B4-BE49-F238E27FC236}">
                          <a16:creationId xmlns:a16="http://schemas.microsoft.com/office/drawing/2014/main" id="{E7701BEB-7711-B042-972D-C8B11D9A9F7A}"/>
                        </a:ext>
                      </a:extLst>
                    </p:cNvPr>
                    <p:cNvCxnSpPr>
                      <a:stCxn id="130" idx="6"/>
                      <a:endCxn id="136" idx="2"/>
                    </p:cNvCxnSpPr>
                    <p:nvPr/>
                  </p:nvCxnSpPr>
                  <p:spPr>
                    <a:xfrm>
                      <a:off x="8521333" y="2183973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2" name="Straight Arrow Connector 141">
                      <a:extLst>
                        <a:ext uri="{FF2B5EF4-FFF2-40B4-BE49-F238E27FC236}">
                          <a16:creationId xmlns:a16="http://schemas.microsoft.com/office/drawing/2014/main" id="{6BBC1E5C-B14F-184E-8E11-3CC97DA7EF12}"/>
                        </a:ext>
                      </a:extLst>
                    </p:cNvPr>
                    <p:cNvCxnSpPr>
                      <a:cxnSpLocks/>
                      <a:stCxn id="130" idx="6"/>
                      <a:endCxn id="137" idx="2"/>
                    </p:cNvCxnSpPr>
                    <p:nvPr/>
                  </p:nvCxnSpPr>
                  <p:spPr>
                    <a:xfrm>
                      <a:off x="8521333" y="2183973"/>
                      <a:ext cx="490695" cy="85198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3" name="Straight Arrow Connector 142">
                      <a:extLst>
                        <a:ext uri="{FF2B5EF4-FFF2-40B4-BE49-F238E27FC236}">
                          <a16:creationId xmlns:a16="http://schemas.microsoft.com/office/drawing/2014/main" id="{59F62365-0BE3-764A-BED8-9B1768264C48}"/>
                        </a:ext>
                      </a:extLst>
                    </p:cNvPr>
                    <p:cNvCxnSpPr>
                      <a:cxnSpLocks/>
                      <a:stCxn id="130" idx="6"/>
                      <a:endCxn id="138" idx="2"/>
                    </p:cNvCxnSpPr>
                    <p:nvPr/>
                  </p:nvCxnSpPr>
                  <p:spPr>
                    <a:xfrm>
                      <a:off x="8521333" y="2183973"/>
                      <a:ext cx="490695" cy="128573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F5C341AD-3935-E74C-9540-2EB8BD6D5A46}"/>
                        </a:ext>
                      </a:extLst>
                    </p:cNvPr>
                    <p:cNvCxnSpPr>
                      <a:cxnSpLocks/>
                      <a:stCxn id="131" idx="6"/>
                      <a:endCxn id="138" idx="2"/>
                    </p:cNvCxnSpPr>
                    <p:nvPr/>
                  </p:nvCxnSpPr>
                  <p:spPr>
                    <a:xfrm>
                      <a:off x="8521333" y="2617725"/>
                      <a:ext cx="490695" cy="85198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B1D629F5-E951-1348-8E26-C1F7B370A22A}"/>
                        </a:ext>
                      </a:extLst>
                    </p:cNvPr>
                    <p:cNvCxnSpPr>
                      <a:cxnSpLocks/>
                      <a:stCxn id="131" idx="6"/>
                      <a:endCxn id="137" idx="2"/>
                    </p:cNvCxnSpPr>
                    <p:nvPr/>
                  </p:nvCxnSpPr>
                  <p:spPr>
                    <a:xfrm>
                      <a:off x="8521333" y="2617725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8" name="Straight Arrow Connector 147">
                      <a:extLst>
                        <a:ext uri="{FF2B5EF4-FFF2-40B4-BE49-F238E27FC236}">
                          <a16:creationId xmlns:a16="http://schemas.microsoft.com/office/drawing/2014/main" id="{5890FC08-B791-8D40-A2FB-F57952555ACD}"/>
                        </a:ext>
                      </a:extLst>
                    </p:cNvPr>
                    <p:cNvCxnSpPr>
                      <a:cxnSpLocks/>
                      <a:stCxn id="131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9" name="Straight Arrow Connector 148">
                      <a:extLst>
                        <a:ext uri="{FF2B5EF4-FFF2-40B4-BE49-F238E27FC236}">
                          <a16:creationId xmlns:a16="http://schemas.microsoft.com/office/drawing/2014/main" id="{4C55C3A1-470C-9845-A1DB-018E31985E4E}"/>
                        </a:ext>
                      </a:extLst>
                    </p:cNvPr>
                    <p:cNvCxnSpPr>
                      <a:cxnSpLocks/>
                      <a:stCxn id="132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28DC571F-C414-9542-A5D4-4E8061F3EF9B}"/>
                        </a:ext>
                      </a:extLst>
                    </p:cNvPr>
                    <p:cNvCxnSpPr>
                      <a:cxnSpLocks/>
                      <a:stCxn id="132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AADB1ABA-DE2A-D343-9DDE-2EBBA742B45D}"/>
                        </a:ext>
                      </a:extLst>
                    </p:cNvPr>
                    <p:cNvCxnSpPr>
                      <a:cxnSpLocks/>
                      <a:stCxn id="132" idx="6"/>
                      <a:endCxn id="138" idx="2"/>
                    </p:cNvCxnSpPr>
                    <p:nvPr/>
                  </p:nvCxnSpPr>
                  <p:spPr>
                    <a:xfrm>
                      <a:off x="8521333" y="3051477"/>
                      <a:ext cx="490695" cy="41823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4" name="Straight Arrow Connector 153">
                      <a:extLst>
                        <a:ext uri="{FF2B5EF4-FFF2-40B4-BE49-F238E27FC236}">
                          <a16:creationId xmlns:a16="http://schemas.microsoft.com/office/drawing/2014/main" id="{30D52309-A271-7C4C-9937-0EFF5EAEA122}"/>
                        </a:ext>
                      </a:extLst>
                    </p:cNvPr>
                    <p:cNvCxnSpPr>
                      <a:cxnSpLocks/>
                      <a:stCxn id="133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88302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468F6E56-CCB7-3443-8521-235CE0F7F88E}"/>
                        </a:ext>
                      </a:extLst>
                    </p:cNvPr>
                    <p:cNvCxnSpPr>
                      <a:cxnSpLocks/>
                      <a:stCxn id="133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6" name="Straight Arrow Connector 155">
                      <a:extLst>
                        <a:ext uri="{FF2B5EF4-FFF2-40B4-BE49-F238E27FC236}">
                          <a16:creationId xmlns:a16="http://schemas.microsoft.com/office/drawing/2014/main" id="{36DCAC15-8AED-5041-958A-A07A267F02DF}"/>
                        </a:ext>
                      </a:extLst>
                    </p:cNvPr>
                    <p:cNvCxnSpPr>
                      <a:cxnSpLocks/>
                      <a:stCxn id="133" idx="6"/>
                      <a:endCxn id="138" idx="2"/>
                    </p:cNvCxnSpPr>
                    <p:nvPr/>
                  </p:nvCxnSpPr>
                  <p:spPr>
                    <a:xfrm flipV="1">
                      <a:off x="8521333" y="3469712"/>
                      <a:ext cx="490695" cy="1551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9" name="Straight Arrow Connector 158">
                      <a:extLst>
                        <a:ext uri="{FF2B5EF4-FFF2-40B4-BE49-F238E27FC236}">
                          <a16:creationId xmlns:a16="http://schemas.microsoft.com/office/drawing/2014/main" id="{04170266-F254-5340-95E0-AF627F5E5169}"/>
                        </a:ext>
                      </a:extLst>
                    </p:cNvPr>
                    <p:cNvCxnSpPr>
                      <a:cxnSpLocks/>
                      <a:stCxn id="134" idx="6"/>
                      <a:endCxn id="138" idx="2"/>
                    </p:cNvCxnSpPr>
                    <p:nvPr/>
                  </p:nvCxnSpPr>
                  <p:spPr>
                    <a:xfrm flipV="1">
                      <a:off x="8521333" y="3469712"/>
                      <a:ext cx="490695" cy="44926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0" name="Straight Arrow Connector 159">
                      <a:extLst>
                        <a:ext uri="{FF2B5EF4-FFF2-40B4-BE49-F238E27FC236}">
                          <a16:creationId xmlns:a16="http://schemas.microsoft.com/office/drawing/2014/main" id="{6739DF90-A13D-1E4E-B14F-0D405C0F5E7E}"/>
                        </a:ext>
                      </a:extLst>
                    </p:cNvPr>
                    <p:cNvCxnSpPr>
                      <a:cxnSpLocks/>
                      <a:stCxn id="134" idx="6"/>
                      <a:endCxn id="137" idx="2"/>
                    </p:cNvCxnSpPr>
                    <p:nvPr/>
                  </p:nvCxnSpPr>
                  <p:spPr>
                    <a:xfrm flipV="1">
                      <a:off x="8521333" y="3035960"/>
                      <a:ext cx="490695" cy="88302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1" name="Straight Arrow Connector 160">
                      <a:extLst>
                        <a:ext uri="{FF2B5EF4-FFF2-40B4-BE49-F238E27FC236}">
                          <a16:creationId xmlns:a16="http://schemas.microsoft.com/office/drawing/2014/main" id="{BF693881-CEFB-5448-A53C-0CF30ACF4868}"/>
                        </a:ext>
                      </a:extLst>
                    </p:cNvPr>
                    <p:cNvCxnSpPr>
                      <a:cxnSpLocks/>
                      <a:stCxn id="134" idx="6"/>
                      <a:endCxn id="136" idx="2"/>
                    </p:cNvCxnSpPr>
                    <p:nvPr/>
                  </p:nvCxnSpPr>
                  <p:spPr>
                    <a:xfrm flipV="1">
                      <a:off x="8521333" y="2602208"/>
                      <a:ext cx="490695" cy="131677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63" name="Oval 162">
                    <a:extLst>
                      <a:ext uri="{FF2B5EF4-FFF2-40B4-BE49-F238E27FC236}">
                        <a16:creationId xmlns:a16="http://schemas.microsoft.com/office/drawing/2014/main" id="{F15D7720-7B8F-664B-B146-478E8F2786BE}"/>
                      </a:ext>
                    </a:extLst>
                  </p:cNvPr>
                  <p:cNvSpPr/>
                  <p:nvPr/>
                </p:nvSpPr>
                <p:spPr>
                  <a:xfrm>
                    <a:off x="9891505" y="3046500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AA5F825C-D08F-1541-9E09-0DC5A42A1079}"/>
                      </a:ext>
                    </a:extLst>
                  </p:cNvPr>
                  <p:cNvGrpSpPr/>
                  <p:nvPr/>
                </p:nvGrpSpPr>
                <p:grpSpPr>
                  <a:xfrm>
                    <a:off x="9457505" y="2754608"/>
                    <a:ext cx="434000" cy="867504"/>
                    <a:chOff x="9152705" y="2449808"/>
                    <a:chExt cx="434000" cy="867504"/>
                  </a:xfrm>
                </p:grpSpPr>
                <p:cxnSp>
                  <p:nvCxnSpPr>
                    <p:cNvPr id="166" name="Straight Arrow Connector 165">
                      <a:extLst>
                        <a:ext uri="{FF2B5EF4-FFF2-40B4-BE49-F238E27FC236}">
                          <a16:creationId xmlns:a16="http://schemas.microsoft.com/office/drawing/2014/main" id="{2DB97E3F-EFB6-5045-BC6B-50BCC34DA74D}"/>
                        </a:ext>
                      </a:extLst>
                    </p:cNvPr>
                    <p:cNvCxnSpPr>
                      <a:cxnSpLocks/>
                      <a:stCxn id="136" idx="6"/>
                      <a:endCxn id="163" idx="2"/>
                    </p:cNvCxnSpPr>
                    <p:nvPr/>
                  </p:nvCxnSpPr>
                  <p:spPr>
                    <a:xfrm>
                      <a:off x="9152705" y="2449808"/>
                      <a:ext cx="434000" cy="43843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9" name="Straight Arrow Connector 168">
                      <a:extLst>
                        <a:ext uri="{FF2B5EF4-FFF2-40B4-BE49-F238E27FC236}">
                          <a16:creationId xmlns:a16="http://schemas.microsoft.com/office/drawing/2014/main" id="{5F9C2B5A-8E25-4541-9565-FE07EA020859}"/>
                        </a:ext>
                      </a:extLst>
                    </p:cNvPr>
                    <p:cNvCxnSpPr>
                      <a:cxnSpLocks/>
                      <a:stCxn id="137" idx="6"/>
                      <a:endCxn id="163" idx="2"/>
                    </p:cNvCxnSpPr>
                    <p:nvPr/>
                  </p:nvCxnSpPr>
                  <p:spPr>
                    <a:xfrm>
                      <a:off x="9152705" y="2883560"/>
                      <a:ext cx="434000" cy="467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0" name="Straight Arrow Connector 169">
                      <a:extLst>
                        <a:ext uri="{FF2B5EF4-FFF2-40B4-BE49-F238E27FC236}">
                          <a16:creationId xmlns:a16="http://schemas.microsoft.com/office/drawing/2014/main" id="{C1C00549-CA0F-0045-B22C-C6023D75509C}"/>
                        </a:ext>
                      </a:extLst>
                    </p:cNvPr>
                    <p:cNvCxnSpPr>
                      <a:cxnSpLocks/>
                      <a:stCxn id="138" idx="6"/>
                      <a:endCxn id="163" idx="2"/>
                    </p:cNvCxnSpPr>
                    <p:nvPr/>
                  </p:nvCxnSpPr>
                  <p:spPr>
                    <a:xfrm flipV="1">
                      <a:off x="9152705" y="2888239"/>
                      <a:ext cx="434000" cy="42907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2B47A3-9BC2-854B-A3FF-89525E601320}"/>
                </a:ext>
              </a:extLst>
            </p:cNvPr>
            <p:cNvSpPr txBox="1"/>
            <p:nvPr/>
          </p:nvSpPr>
          <p:spPr>
            <a:xfrm>
              <a:off x="1730980" y="1294512"/>
              <a:ext cx="190519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Discriminator</a:t>
              </a:r>
            </a:p>
            <a:p>
              <a:pPr algn="ctr"/>
              <a:r>
                <a:rPr lang="en-US" dirty="0"/>
                <a:t>(binary classifier)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05440"/>
              <a:chOff x="1266178" y="1833552"/>
              <a:chExt cx="1419244" cy="1805440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9776" t="23506" r="33432" b="60653"/>
              <a:stretch/>
            </p:blipFill>
            <p:spPr>
              <a:xfrm>
                <a:off x="1266178" y="2929050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6721" y="2510518"/>
              <a:ext cx="1231733" cy="241133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0F9172B8-E566-4047-8D34-B8221A35A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067" y="1372544"/>
              <a:ext cx="1053817" cy="265246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  <a:endCxn id="57" idx="1"/>
          </p:cNvCxnSpPr>
          <p:nvPr/>
        </p:nvCxnSpPr>
        <p:spPr>
          <a:xfrm flipV="1">
            <a:off x="3254799" y="2596900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A7306492-8BFD-3147-AB3C-3EF641584E57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3968524" y="2596900"/>
            <a:ext cx="478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9E6997C-22BB-A940-89DF-C10066B94848}"/>
              </a:ext>
            </a:extLst>
          </p:cNvPr>
          <p:cNvGrpSpPr/>
          <p:nvPr/>
        </p:nvGrpSpPr>
        <p:grpSpPr>
          <a:xfrm>
            <a:off x="6540397" y="2690817"/>
            <a:ext cx="2957632" cy="671559"/>
            <a:chOff x="6540397" y="2690817"/>
            <a:chExt cx="2957632" cy="671559"/>
          </a:xfrm>
        </p:grpSpPr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30339C22-B4D4-6245-BB69-EFB943F36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825030">
              <a:off x="6540397" y="3109052"/>
              <a:ext cx="2957632" cy="190492"/>
            </a:xfrm>
            <a:prstGeom prst="rect">
              <a:avLst/>
            </a:prstGeom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D1C50C6-18D7-2342-AEBF-412B1991012D}"/>
                </a:ext>
              </a:extLst>
            </p:cNvPr>
            <p:cNvCxnSpPr/>
            <p:nvPr/>
          </p:nvCxnSpPr>
          <p:spPr>
            <a:xfrm>
              <a:off x="6739367" y="2690817"/>
              <a:ext cx="2669727" cy="671559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BC9BDDB-B539-874C-9C89-F9DD32C20D0C}"/>
              </a:ext>
            </a:extLst>
          </p:cNvPr>
          <p:cNvGrpSpPr/>
          <p:nvPr/>
        </p:nvGrpSpPr>
        <p:grpSpPr>
          <a:xfrm>
            <a:off x="6730544" y="2170962"/>
            <a:ext cx="3578113" cy="526613"/>
            <a:chOff x="6730544" y="2170962"/>
            <a:chExt cx="3578113" cy="526613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D65B5AE4-4FBB-064B-970F-E2010BC0F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21101255">
              <a:off x="6781547" y="2254199"/>
              <a:ext cx="2716390" cy="207692"/>
            </a:xfrm>
            <a:prstGeom prst="rect">
              <a:avLst/>
            </a:prstGeom>
          </p:spPr>
        </p:pic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6E79E39E-155F-7A4D-9863-0F567018C1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0544" y="2170962"/>
              <a:ext cx="3578113" cy="526613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4" name="Picture 173">
            <a:extLst>
              <a:ext uri="{FF2B5EF4-FFF2-40B4-BE49-F238E27FC236}">
                <a16:creationId xmlns:a16="http://schemas.microsoft.com/office/drawing/2014/main" id="{86A0D8DB-C1D0-0F42-982B-884F429D3F7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BB58D50B-BD51-5E48-B9F7-8F7F975AC763}"/>
              </a:ext>
            </a:extLst>
          </p:cNvPr>
          <p:cNvGrpSpPr/>
          <p:nvPr/>
        </p:nvGrpSpPr>
        <p:grpSpPr>
          <a:xfrm>
            <a:off x="9342731" y="1118961"/>
            <a:ext cx="2849269" cy="2543639"/>
            <a:chOff x="9342731" y="1118961"/>
            <a:chExt cx="2849269" cy="254363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297F447-788A-8B4B-BFE0-B61572667518}"/>
                </a:ext>
              </a:extLst>
            </p:cNvPr>
            <p:cNvGrpSpPr/>
            <p:nvPr/>
          </p:nvGrpSpPr>
          <p:grpSpPr>
            <a:xfrm>
              <a:off x="9342731" y="1118961"/>
              <a:ext cx="2849269" cy="2543639"/>
              <a:chOff x="9342731" y="1333568"/>
              <a:chExt cx="2849269" cy="2543639"/>
            </a:xfrm>
          </p:grpSpPr>
          <p:pic>
            <p:nvPicPr>
              <p:cNvPr id="8" name="Picture 7" descr="A picture containing chart&#10;&#10;Description automatically generated">
                <a:extLst>
                  <a:ext uri="{FF2B5EF4-FFF2-40B4-BE49-F238E27FC236}">
                    <a16:creationId xmlns:a16="http://schemas.microsoft.com/office/drawing/2014/main" id="{CC445928-C2CB-F748-9D20-C06EDF82D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48251" y="2211579"/>
                <a:ext cx="2498442" cy="1665628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CE6602-324B-5949-AD15-B6327E70AD11}"/>
                  </a:ext>
                </a:extLst>
              </p:cNvPr>
              <p:cNvSpPr txBox="1"/>
              <p:nvPr/>
            </p:nvSpPr>
            <p:spPr>
              <a:xfrm>
                <a:off x="9342731" y="1333568"/>
                <a:ext cx="28492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Sigmoid activation function</a:t>
                </a:r>
              </a:p>
            </p:txBody>
          </p:sp>
        </p:grp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8F832CEE-5CC0-994B-B95B-76FFB440C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842021" y="1462169"/>
              <a:ext cx="1720516" cy="551999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371E552-C357-2A4E-822F-692D440A9282}"/>
              </a:ext>
            </a:extLst>
          </p:cNvPr>
          <p:cNvSpPr txBox="1"/>
          <p:nvPr/>
        </p:nvSpPr>
        <p:spPr>
          <a:xfrm>
            <a:off x="1325515" y="4551625"/>
            <a:ext cx="7506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Discriminator learns a decision boundary between real and fake samples.</a:t>
            </a:r>
          </a:p>
          <a:p>
            <a:pPr algn="ctr"/>
            <a:r>
              <a:rPr lang="en-US" dirty="0"/>
              <a:t>For each input, it predicts the probability that the input is real or fake.</a:t>
            </a:r>
          </a:p>
        </p:txBody>
      </p:sp>
    </p:spTree>
    <p:extLst>
      <p:ext uri="{BB962C8B-B14F-4D97-AF65-F5344CB8AC3E}">
        <p14:creationId xmlns:p14="http://schemas.microsoft.com/office/powerpoint/2010/main" val="3184596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A3D6C65-D413-B34B-97DA-436760AEBE47}"/>
              </a:ext>
            </a:extLst>
          </p:cNvPr>
          <p:cNvGrpSpPr/>
          <p:nvPr/>
        </p:nvGrpSpPr>
        <p:grpSpPr>
          <a:xfrm>
            <a:off x="1576079" y="4042784"/>
            <a:ext cx="7260882" cy="683853"/>
            <a:chOff x="1576079" y="4042784"/>
            <a:chExt cx="7260882" cy="683853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036E57B7-A81F-644F-B7E1-9CC9F2DB8082}"/>
                </a:ext>
              </a:extLst>
            </p:cNvPr>
            <p:cNvGrpSpPr/>
            <p:nvPr/>
          </p:nvGrpSpPr>
          <p:grpSpPr>
            <a:xfrm>
              <a:off x="5827245" y="4110396"/>
              <a:ext cx="824129" cy="330636"/>
              <a:chOff x="6877565" y="3004988"/>
              <a:chExt cx="824129" cy="577500"/>
            </a:xfrm>
          </p:grpSpPr>
          <p:sp>
            <p:nvSpPr>
              <p:cNvPr id="93" name="Right Brace 92">
                <a:extLst>
                  <a:ext uri="{FF2B5EF4-FFF2-40B4-BE49-F238E27FC236}">
                    <a16:creationId xmlns:a16="http://schemas.microsoft.com/office/drawing/2014/main" id="{1583BE97-8B51-314E-BC03-3091C7FA1053}"/>
                  </a:ext>
                </a:extLst>
              </p:cNvPr>
              <p:cNvSpPr/>
              <p:nvPr/>
            </p:nvSpPr>
            <p:spPr>
              <a:xfrm rot="5400000">
                <a:off x="7157540" y="2725013"/>
                <a:ext cx="264180" cy="824129"/>
              </a:xfrm>
              <a:prstGeom prst="rightBrace">
                <a:avLst>
                  <a:gd name="adj1" fmla="val 89590"/>
                  <a:gd name="adj2" fmla="val 50000"/>
                </a:avLst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4636223C-B550-5944-8085-51DDE0907486}"/>
                  </a:ext>
                </a:extLst>
              </p:cNvPr>
              <p:cNvCxnSpPr>
                <a:cxnSpLocks/>
                <a:stCxn id="93" idx="1"/>
              </p:cNvCxnSpPr>
              <p:nvPr/>
            </p:nvCxnSpPr>
            <p:spPr>
              <a:xfrm>
                <a:off x="7289630" y="3269168"/>
                <a:ext cx="0" cy="31332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1C585600-66DB-5E49-9176-1F13D64C8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576079" y="4325178"/>
              <a:ext cx="7260882" cy="401459"/>
            </a:xfrm>
            <a:prstGeom prst="rect">
              <a:avLst/>
            </a:prstGeom>
          </p:spPr>
        </p:pic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ED44592-2183-D645-8138-B0164A320108}"/>
                </a:ext>
              </a:extLst>
            </p:cNvPr>
            <p:cNvGrpSpPr/>
            <p:nvPr/>
          </p:nvGrpSpPr>
          <p:grpSpPr>
            <a:xfrm>
              <a:off x="8009703" y="4042784"/>
              <a:ext cx="644959" cy="278271"/>
              <a:chOff x="6909467" y="3226423"/>
              <a:chExt cx="644959" cy="507643"/>
            </a:xfrm>
          </p:grpSpPr>
          <p:sp>
            <p:nvSpPr>
              <p:cNvPr id="96" name="Right Brace 95">
                <a:extLst>
                  <a:ext uri="{FF2B5EF4-FFF2-40B4-BE49-F238E27FC236}">
                    <a16:creationId xmlns:a16="http://schemas.microsoft.com/office/drawing/2014/main" id="{352DF25E-7D4F-EB4C-8FA9-F708F1E8D166}"/>
                  </a:ext>
                </a:extLst>
              </p:cNvPr>
              <p:cNvSpPr/>
              <p:nvPr/>
            </p:nvSpPr>
            <p:spPr>
              <a:xfrm rot="5400000" flipH="1">
                <a:off x="7148046" y="3327685"/>
                <a:ext cx="167802" cy="644959"/>
              </a:xfrm>
              <a:prstGeom prst="rightBrace">
                <a:avLst>
                  <a:gd name="adj1" fmla="val 46639"/>
                  <a:gd name="adj2" fmla="val 50000"/>
                </a:avLst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26AA2FA6-5CA5-104B-B566-792523D971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044" y="3226423"/>
                <a:ext cx="93577" cy="352787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2" name="TextBox 151">
            <a:extLst>
              <a:ext uri="{FF2B5EF4-FFF2-40B4-BE49-F238E27FC236}">
                <a16:creationId xmlns:a16="http://schemas.microsoft.com/office/drawing/2014/main" id="{D242C962-3761-8E4D-8CD7-65BE186300B5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sp>
        <p:nvSpPr>
          <p:cNvPr id="153" name="Footer Placeholder 2">
            <a:extLst>
              <a:ext uri="{FF2B5EF4-FFF2-40B4-BE49-F238E27FC236}">
                <a16:creationId xmlns:a16="http://schemas.microsoft.com/office/drawing/2014/main" id="{2ED25FE3-8AB1-CF41-A71F-171AF5655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98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</p:spTree>
    <p:extLst>
      <p:ext uri="{BB962C8B-B14F-4D97-AF65-F5344CB8AC3E}">
        <p14:creationId xmlns:p14="http://schemas.microsoft.com/office/powerpoint/2010/main" val="312200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3A2171F3-E2C4-3748-8473-41E975E225F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592" y="4838687"/>
            <a:ext cx="7570273" cy="395564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1C585600-66DB-5E49-9176-1F13D64C8D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76079" y="4325178"/>
            <a:ext cx="7260882" cy="401459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7E4366CB-2DBE-7F44-AFB4-D17E6E3EF212}"/>
              </a:ext>
            </a:extLst>
          </p:cNvPr>
          <p:cNvSpPr/>
          <p:nvPr/>
        </p:nvSpPr>
        <p:spPr>
          <a:xfrm>
            <a:off x="2517976" y="4776683"/>
            <a:ext cx="514864" cy="493930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EBDE75D-D299-1B46-BF18-4CBD0B219165}"/>
              </a:ext>
            </a:extLst>
          </p:cNvPr>
          <p:cNvSpPr/>
          <p:nvPr/>
        </p:nvSpPr>
        <p:spPr>
          <a:xfrm>
            <a:off x="4162070" y="4746331"/>
            <a:ext cx="468059" cy="493930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785E114-7939-5C4E-A9AF-DE79EAC27923}"/>
              </a:ext>
            </a:extLst>
          </p:cNvPr>
          <p:cNvSpPr/>
          <p:nvPr/>
        </p:nvSpPr>
        <p:spPr>
          <a:xfrm>
            <a:off x="6684804" y="4739117"/>
            <a:ext cx="468059" cy="493930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63563DB-CFB7-B945-8133-FB8034A70081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sp>
        <p:nvSpPr>
          <p:cNvPr id="91" name="Footer Placeholder 2">
            <a:extLst>
              <a:ext uri="{FF2B5EF4-FFF2-40B4-BE49-F238E27FC236}">
                <a16:creationId xmlns:a16="http://schemas.microsoft.com/office/drawing/2014/main" id="{2E9E4F36-FD50-C240-BC02-84E4126F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98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</p:spTree>
    <p:extLst>
      <p:ext uri="{BB962C8B-B14F-4D97-AF65-F5344CB8AC3E}">
        <p14:creationId xmlns:p14="http://schemas.microsoft.com/office/powerpoint/2010/main" val="667211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3A2171F3-E2C4-3748-8473-41E975E225F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592" y="4838687"/>
            <a:ext cx="7570273" cy="395564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1C585600-66DB-5E49-9176-1F13D64C8D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76079" y="4325178"/>
            <a:ext cx="7260882" cy="401459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7E4366CB-2DBE-7F44-AFB4-D17E6E3EF212}"/>
              </a:ext>
            </a:extLst>
          </p:cNvPr>
          <p:cNvSpPr/>
          <p:nvPr/>
        </p:nvSpPr>
        <p:spPr>
          <a:xfrm>
            <a:off x="2517976" y="4776683"/>
            <a:ext cx="514864" cy="493930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7AD44D-AA1B-ED4A-BF5D-DE3CB2E6FE3E}"/>
              </a:ext>
            </a:extLst>
          </p:cNvPr>
          <p:cNvSpPr txBox="1"/>
          <p:nvPr/>
        </p:nvSpPr>
        <p:spPr>
          <a:xfrm>
            <a:off x="689424" y="5823768"/>
            <a:ext cx="6497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Can be understood as if D learns by minimizing 2 losses:</a:t>
            </a:r>
          </a:p>
          <a:p>
            <a:r>
              <a:rPr lang="en-US" dirty="0"/>
              <a:t>- One for real samples (make D(x) go to 1)</a:t>
            </a:r>
          </a:p>
          <a:p>
            <a:r>
              <a:rPr lang="en-US" dirty="0"/>
              <a:t>- One for fake samples (make D(G(z)) go to 0)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2FC8AC75-D2F1-DC4E-94E0-1256C46C8AC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58017" y="5263399"/>
            <a:ext cx="895661" cy="288433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0A4A23D-B9A2-7242-97CE-53BD86AB242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427818" y="5249772"/>
            <a:ext cx="930514" cy="299657"/>
          </a:xfrm>
          <a:prstGeom prst="rect">
            <a:avLst/>
          </a:prstGeom>
        </p:spPr>
      </p:pic>
      <p:sp>
        <p:nvSpPr>
          <p:cNvPr id="100" name="Right Brace 99">
            <a:extLst>
              <a:ext uri="{FF2B5EF4-FFF2-40B4-BE49-F238E27FC236}">
                <a16:creationId xmlns:a16="http://schemas.microsoft.com/office/drawing/2014/main" id="{68B9B618-9611-C14D-8D24-F9642EE2A8F3}"/>
              </a:ext>
            </a:extLst>
          </p:cNvPr>
          <p:cNvSpPr/>
          <p:nvPr/>
        </p:nvSpPr>
        <p:spPr>
          <a:xfrm rot="5400000">
            <a:off x="4835646" y="4619923"/>
            <a:ext cx="172639" cy="1198093"/>
          </a:xfrm>
          <a:prstGeom prst="rightBrace">
            <a:avLst>
              <a:gd name="adj1" fmla="val 89590"/>
              <a:gd name="adj2" fmla="val 50000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ight Brace 100">
            <a:extLst>
              <a:ext uri="{FF2B5EF4-FFF2-40B4-BE49-F238E27FC236}">
                <a16:creationId xmlns:a16="http://schemas.microsoft.com/office/drawing/2014/main" id="{397AFE04-9F82-0E48-AFB8-22BE105AA00F}"/>
              </a:ext>
            </a:extLst>
          </p:cNvPr>
          <p:cNvSpPr/>
          <p:nvPr/>
        </p:nvSpPr>
        <p:spPr>
          <a:xfrm rot="5400000">
            <a:off x="7817117" y="4118179"/>
            <a:ext cx="141838" cy="2146164"/>
          </a:xfrm>
          <a:prstGeom prst="rightBrace">
            <a:avLst>
              <a:gd name="adj1" fmla="val 89590"/>
              <a:gd name="adj2" fmla="val 50000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B1CEDA5-50AC-B445-8576-4555D2643A87}"/>
              </a:ext>
            </a:extLst>
          </p:cNvPr>
          <p:cNvGrpSpPr/>
          <p:nvPr/>
        </p:nvGrpSpPr>
        <p:grpSpPr>
          <a:xfrm>
            <a:off x="10651299" y="1987098"/>
            <a:ext cx="1128540" cy="367470"/>
            <a:chOff x="10651299" y="1661978"/>
            <a:chExt cx="1128540" cy="367470"/>
          </a:xfrm>
        </p:grpSpPr>
        <p:sp>
          <p:nvSpPr>
            <p:cNvPr id="103" name="Hexagon 102">
              <a:extLst>
                <a:ext uri="{FF2B5EF4-FFF2-40B4-BE49-F238E27FC236}">
                  <a16:creationId xmlns:a16="http://schemas.microsoft.com/office/drawing/2014/main" id="{B1FB698B-E796-2D45-8A23-33BE25880D54}"/>
                </a:ext>
              </a:extLst>
            </p:cNvPr>
            <p:cNvSpPr/>
            <p:nvPr/>
          </p:nvSpPr>
          <p:spPr>
            <a:xfrm>
              <a:off x="10651299" y="1661978"/>
              <a:ext cx="1128540" cy="367470"/>
            </a:xfrm>
            <a:prstGeom prst="hexagon">
              <a:avLst/>
            </a:prstGeom>
            <a:solidFill>
              <a:srgbClr val="E9B7C3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C1B6D065-38D2-3F49-92DA-A9A2BF116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0805005" y="1721953"/>
              <a:ext cx="845922" cy="272415"/>
            </a:xfrm>
            <a:prstGeom prst="rect">
              <a:avLst/>
            </a:prstGeom>
          </p:spPr>
        </p:pic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D2656B6-8FF6-DE42-AD1F-2D61C5D29D41}"/>
              </a:ext>
            </a:extLst>
          </p:cNvPr>
          <p:cNvGrpSpPr/>
          <p:nvPr/>
        </p:nvGrpSpPr>
        <p:grpSpPr>
          <a:xfrm>
            <a:off x="10651299" y="2628394"/>
            <a:ext cx="1128540" cy="367470"/>
            <a:chOff x="10651299" y="2526794"/>
            <a:chExt cx="1128540" cy="367470"/>
          </a:xfrm>
        </p:grpSpPr>
        <p:sp>
          <p:nvSpPr>
            <p:cNvPr id="106" name="Hexagon 105">
              <a:extLst>
                <a:ext uri="{FF2B5EF4-FFF2-40B4-BE49-F238E27FC236}">
                  <a16:creationId xmlns:a16="http://schemas.microsoft.com/office/drawing/2014/main" id="{8A44BB49-3AAE-A544-807D-96169764B135}"/>
                </a:ext>
              </a:extLst>
            </p:cNvPr>
            <p:cNvSpPr/>
            <p:nvPr/>
          </p:nvSpPr>
          <p:spPr>
            <a:xfrm>
              <a:off x="10651299" y="2526794"/>
              <a:ext cx="1128540" cy="367470"/>
            </a:xfrm>
            <a:prstGeom prst="hexagon">
              <a:avLst/>
            </a:prstGeom>
            <a:solidFill>
              <a:srgbClr val="E9B7C3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00EB136-B609-944E-9D4D-FA2ED9AB6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0801677" y="2582707"/>
              <a:ext cx="845922" cy="272415"/>
            </a:xfrm>
            <a:prstGeom prst="rect">
              <a:avLst/>
            </a:prstGeom>
          </p:spPr>
        </p:pic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2FF45B-6B73-9D4B-9B3E-4390B5C255C2}"/>
              </a:ext>
            </a:extLst>
          </p:cNvPr>
          <p:cNvCxnSpPr>
            <a:cxnSpLocks/>
            <a:stCxn id="56" idx="3"/>
            <a:endCxn id="103" idx="3"/>
          </p:cNvCxnSpPr>
          <p:nvPr/>
        </p:nvCxnSpPr>
        <p:spPr>
          <a:xfrm flipV="1">
            <a:off x="10302425" y="2170833"/>
            <a:ext cx="348874" cy="329587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E747EFFD-D5DF-FB49-A224-1904BD280FD4}"/>
              </a:ext>
            </a:extLst>
          </p:cNvPr>
          <p:cNvCxnSpPr>
            <a:cxnSpLocks/>
            <a:stCxn id="56" idx="3"/>
            <a:endCxn id="106" idx="3"/>
          </p:cNvCxnSpPr>
          <p:nvPr/>
        </p:nvCxnSpPr>
        <p:spPr>
          <a:xfrm>
            <a:off x="10302425" y="2500420"/>
            <a:ext cx="348874" cy="31170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0B70209E-86BD-3D4B-A954-F240481AF846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</p:spTree>
    <p:extLst>
      <p:ext uri="{BB962C8B-B14F-4D97-AF65-F5344CB8AC3E}">
        <p14:creationId xmlns:p14="http://schemas.microsoft.com/office/powerpoint/2010/main" val="376457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954800"/>
            <a:ext cx="4322636" cy="2489980"/>
            <a:chOff x="-686461" y="1060832"/>
            <a:chExt cx="4322636" cy="248998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2B47A3-9BC2-854B-A3FF-89525E601320}"/>
                </a:ext>
              </a:extLst>
            </p:cNvPr>
            <p:cNvSpPr txBox="1"/>
            <p:nvPr/>
          </p:nvSpPr>
          <p:spPr>
            <a:xfrm>
              <a:off x="1730980" y="1060832"/>
              <a:ext cx="190519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Discriminator</a:t>
              </a:r>
            </a:p>
            <a:p>
              <a:pPr algn="ctr"/>
              <a:r>
                <a:rPr lang="en-US" dirty="0"/>
                <a:t>(binary classifier)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3A2171F3-E2C4-3748-8473-41E975E225F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592" y="4838687"/>
            <a:ext cx="7570273" cy="395564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1C585600-66DB-5E49-9176-1F13D64C8D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76079" y="4325178"/>
            <a:ext cx="7260882" cy="401459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7AD44D-AA1B-ED4A-BF5D-DE3CB2E6FE3E}"/>
              </a:ext>
            </a:extLst>
          </p:cNvPr>
          <p:cNvSpPr txBox="1"/>
          <p:nvPr/>
        </p:nvSpPr>
        <p:spPr>
          <a:xfrm>
            <a:off x="689424" y="5823768"/>
            <a:ext cx="6497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Can be understood as if D learns by minimizing 2 losses:</a:t>
            </a:r>
          </a:p>
          <a:p>
            <a:r>
              <a:rPr lang="en-US" dirty="0"/>
              <a:t>- One for real samples (make D(x) go to 1)</a:t>
            </a:r>
          </a:p>
          <a:p>
            <a:r>
              <a:rPr lang="en-US" dirty="0"/>
              <a:t>- One for fake samples (make D(G(z)) go to 0)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2FC8AC75-D2F1-DC4E-94E0-1256C46C8AC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58017" y="5263399"/>
            <a:ext cx="895661" cy="288433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0A4A23D-B9A2-7242-97CE-53BD86AB242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427818" y="5249772"/>
            <a:ext cx="930514" cy="299657"/>
          </a:xfrm>
          <a:prstGeom prst="rect">
            <a:avLst/>
          </a:prstGeom>
        </p:spPr>
      </p:pic>
      <p:sp>
        <p:nvSpPr>
          <p:cNvPr id="100" name="Right Brace 99">
            <a:extLst>
              <a:ext uri="{FF2B5EF4-FFF2-40B4-BE49-F238E27FC236}">
                <a16:creationId xmlns:a16="http://schemas.microsoft.com/office/drawing/2014/main" id="{68B9B618-9611-C14D-8D24-F9642EE2A8F3}"/>
              </a:ext>
            </a:extLst>
          </p:cNvPr>
          <p:cNvSpPr/>
          <p:nvPr/>
        </p:nvSpPr>
        <p:spPr>
          <a:xfrm rot="5400000">
            <a:off x="4835646" y="4619923"/>
            <a:ext cx="172639" cy="1198093"/>
          </a:xfrm>
          <a:prstGeom prst="rightBrace">
            <a:avLst>
              <a:gd name="adj1" fmla="val 89590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ight Brace 100">
            <a:extLst>
              <a:ext uri="{FF2B5EF4-FFF2-40B4-BE49-F238E27FC236}">
                <a16:creationId xmlns:a16="http://schemas.microsoft.com/office/drawing/2014/main" id="{397AFE04-9F82-0E48-AFB8-22BE105AA00F}"/>
              </a:ext>
            </a:extLst>
          </p:cNvPr>
          <p:cNvSpPr/>
          <p:nvPr/>
        </p:nvSpPr>
        <p:spPr>
          <a:xfrm rot="5400000">
            <a:off x="7817117" y="4118179"/>
            <a:ext cx="141838" cy="2146164"/>
          </a:xfrm>
          <a:prstGeom prst="rightBrace">
            <a:avLst>
              <a:gd name="adj1" fmla="val 89590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683A774-7A0E-484C-9024-BF61C39DBA04}"/>
              </a:ext>
            </a:extLst>
          </p:cNvPr>
          <p:cNvGrpSpPr/>
          <p:nvPr/>
        </p:nvGrpSpPr>
        <p:grpSpPr>
          <a:xfrm>
            <a:off x="10302425" y="1987098"/>
            <a:ext cx="1477414" cy="1008766"/>
            <a:chOff x="10302425" y="1987098"/>
            <a:chExt cx="1477414" cy="1008766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7B1CEDA5-50AC-B445-8576-4555D2643A87}"/>
                </a:ext>
              </a:extLst>
            </p:cNvPr>
            <p:cNvGrpSpPr/>
            <p:nvPr/>
          </p:nvGrpSpPr>
          <p:grpSpPr>
            <a:xfrm>
              <a:off x="10651299" y="1987098"/>
              <a:ext cx="1128540" cy="367470"/>
              <a:chOff x="10651299" y="1661978"/>
              <a:chExt cx="1128540" cy="367470"/>
            </a:xfrm>
          </p:grpSpPr>
          <p:sp>
            <p:nvSpPr>
              <p:cNvPr id="103" name="Hexagon 102">
                <a:extLst>
                  <a:ext uri="{FF2B5EF4-FFF2-40B4-BE49-F238E27FC236}">
                    <a16:creationId xmlns:a16="http://schemas.microsoft.com/office/drawing/2014/main" id="{B1FB698B-E796-2D45-8A23-33BE25880D54}"/>
                  </a:ext>
                </a:extLst>
              </p:cNvPr>
              <p:cNvSpPr/>
              <p:nvPr/>
            </p:nvSpPr>
            <p:spPr>
              <a:xfrm>
                <a:off x="10651299" y="1661978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04" name="Picture 103">
                <a:extLst>
                  <a:ext uri="{FF2B5EF4-FFF2-40B4-BE49-F238E27FC236}">
                    <a16:creationId xmlns:a16="http://schemas.microsoft.com/office/drawing/2014/main" id="{C1B6D065-38D2-3F49-92DA-A9A2BF116F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805005" y="1721953"/>
                <a:ext cx="845922" cy="272415"/>
              </a:xfrm>
              <a:prstGeom prst="rect">
                <a:avLst/>
              </a:prstGeom>
            </p:spPr>
          </p:pic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6D2656B6-8FF6-DE42-AD1F-2D61C5D29D41}"/>
                </a:ext>
              </a:extLst>
            </p:cNvPr>
            <p:cNvGrpSpPr/>
            <p:nvPr/>
          </p:nvGrpSpPr>
          <p:grpSpPr>
            <a:xfrm>
              <a:off x="10651299" y="2628394"/>
              <a:ext cx="1128540" cy="367470"/>
              <a:chOff x="10651299" y="2526794"/>
              <a:chExt cx="1128540" cy="367470"/>
            </a:xfrm>
          </p:grpSpPr>
          <p:sp>
            <p:nvSpPr>
              <p:cNvPr id="106" name="Hexagon 105">
                <a:extLst>
                  <a:ext uri="{FF2B5EF4-FFF2-40B4-BE49-F238E27FC236}">
                    <a16:creationId xmlns:a16="http://schemas.microsoft.com/office/drawing/2014/main" id="{8A44BB49-3AAE-A544-807D-96169764B135}"/>
                  </a:ext>
                </a:extLst>
              </p:cNvPr>
              <p:cNvSpPr/>
              <p:nvPr/>
            </p:nvSpPr>
            <p:spPr>
              <a:xfrm>
                <a:off x="10651299" y="2526794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07" name="Picture 106">
                <a:extLst>
                  <a:ext uri="{FF2B5EF4-FFF2-40B4-BE49-F238E27FC236}">
                    <a16:creationId xmlns:a16="http://schemas.microsoft.com/office/drawing/2014/main" id="{F00EB136-B609-944E-9D4D-FA2ED9AB68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801677" y="2582707"/>
                <a:ext cx="845922" cy="272415"/>
              </a:xfrm>
              <a:prstGeom prst="rect">
                <a:avLst/>
              </a:prstGeom>
            </p:spPr>
          </p:pic>
        </p:grp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A2FF45B-6B73-9D4B-9B3E-4390B5C255C2}"/>
                </a:ext>
              </a:extLst>
            </p:cNvPr>
            <p:cNvCxnSpPr>
              <a:cxnSpLocks/>
              <a:stCxn id="56" idx="3"/>
              <a:endCxn id="103" idx="3"/>
            </p:cNvCxnSpPr>
            <p:nvPr/>
          </p:nvCxnSpPr>
          <p:spPr>
            <a:xfrm flipV="1">
              <a:off x="10302425" y="2170833"/>
              <a:ext cx="348874" cy="329587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E747EFFD-D5DF-FB49-A224-1904BD280FD4}"/>
                </a:ext>
              </a:extLst>
            </p:cNvPr>
            <p:cNvCxnSpPr>
              <a:cxnSpLocks/>
              <a:stCxn id="56" idx="3"/>
              <a:endCxn id="106" idx="3"/>
            </p:cNvCxnSpPr>
            <p:nvPr/>
          </p:nvCxnSpPr>
          <p:spPr>
            <a:xfrm>
              <a:off x="10302425" y="2500420"/>
              <a:ext cx="348874" cy="311709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BEFBB58-E686-9547-B9BC-0A6254139F7F}"/>
              </a:ext>
            </a:extLst>
          </p:cNvPr>
          <p:cNvGrpSpPr/>
          <p:nvPr/>
        </p:nvGrpSpPr>
        <p:grpSpPr>
          <a:xfrm>
            <a:off x="6299666" y="5852462"/>
            <a:ext cx="6497573" cy="923330"/>
            <a:chOff x="6299666" y="5852462"/>
            <a:chExt cx="6497573" cy="923330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DAAC3A0D-D8AD-2642-B490-5461DF9BEA23}"/>
                </a:ext>
              </a:extLst>
            </p:cNvPr>
            <p:cNvSpPr txBox="1"/>
            <p:nvPr/>
          </p:nvSpPr>
          <p:spPr>
            <a:xfrm>
              <a:off x="6299666" y="5852462"/>
              <a:ext cx="64975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Both losses are functions of D’s parameters 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By backpropagation, we can learn optimal D.</a:t>
              </a:r>
            </a:p>
            <a:p>
              <a:pPr marL="285750" indent="-285750">
                <a:buFontTx/>
                <a:buChar char="-"/>
              </a:pPr>
              <a:r>
                <a:rPr lang="en-US" dirty="0"/>
                <a:t>Note: All this for “fixed” G parameters.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F553CA-9491-9F44-B1D7-5A70F6724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0567920" y="5879792"/>
              <a:ext cx="173485" cy="286251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84BB35-0401-394C-8F78-70671A516226}"/>
              </a:ext>
            </a:extLst>
          </p:cNvPr>
          <p:cNvGrpSpPr/>
          <p:nvPr/>
        </p:nvGrpSpPr>
        <p:grpSpPr>
          <a:xfrm>
            <a:off x="6814954" y="2960133"/>
            <a:ext cx="4350886" cy="372347"/>
            <a:chOff x="6814954" y="2960133"/>
            <a:chExt cx="4350886" cy="3723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B0310E-CF3D-0E43-B796-6EF2EFEAADD2}"/>
                </a:ext>
              </a:extLst>
            </p:cNvPr>
            <p:cNvGrpSpPr/>
            <p:nvPr/>
          </p:nvGrpSpPr>
          <p:grpSpPr>
            <a:xfrm>
              <a:off x="6814954" y="2990188"/>
              <a:ext cx="4350886" cy="342292"/>
              <a:chOff x="6804794" y="2990188"/>
              <a:chExt cx="4350886" cy="342292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3A1AAE4-69FE-3849-AF22-E5D0E534219D}"/>
                  </a:ext>
                </a:extLst>
              </p:cNvPr>
              <p:cNvCxnSpPr/>
              <p:nvPr/>
            </p:nvCxnSpPr>
            <p:spPr>
              <a:xfrm>
                <a:off x="11155680" y="3066152"/>
                <a:ext cx="0" cy="26632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D11FA43-CECD-1448-9210-DEB69B76BC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4794" y="3322320"/>
                <a:ext cx="4350886" cy="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E88AB68E-8208-1847-B8D0-E5C353F170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42099" y="2990188"/>
                <a:ext cx="0" cy="32295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A17B47A-D165-BD48-9B89-6CC5E69B094B}"/>
                </a:ext>
              </a:extLst>
            </p:cNvPr>
            <p:cNvSpPr txBox="1"/>
            <p:nvPr/>
          </p:nvSpPr>
          <p:spPr>
            <a:xfrm>
              <a:off x="8014326" y="2960133"/>
              <a:ext cx="1128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FF0000"/>
                  </a:solidFill>
                </a:rPr>
                <a:t>gradients</a:t>
              </a:r>
            </a:p>
          </p:txBody>
        </p:sp>
      </p:grp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1C0D0AF8-FC6A-5A40-A8D6-2F12B59126D0}"/>
              </a:ext>
            </a:extLst>
          </p:cNvPr>
          <p:cNvCxnSpPr>
            <a:cxnSpLocks/>
          </p:cNvCxnSpPr>
          <p:nvPr/>
        </p:nvCxnSpPr>
        <p:spPr>
          <a:xfrm flipH="1" flipV="1">
            <a:off x="5234261" y="5114749"/>
            <a:ext cx="1214831" cy="737713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A07FD4B-B5B3-C047-A735-BCD1EC05E004}"/>
              </a:ext>
            </a:extLst>
          </p:cNvPr>
          <p:cNvCxnSpPr>
            <a:cxnSpLocks/>
          </p:cNvCxnSpPr>
          <p:nvPr/>
        </p:nvCxnSpPr>
        <p:spPr>
          <a:xfrm flipH="1" flipV="1">
            <a:off x="8252402" y="5114749"/>
            <a:ext cx="1214831" cy="737713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DB4415E-41BD-D64E-8D50-59EDE73B3D1A}"/>
              </a:ext>
            </a:extLst>
          </p:cNvPr>
          <p:cNvGrpSpPr/>
          <p:nvPr/>
        </p:nvGrpSpPr>
        <p:grpSpPr>
          <a:xfrm>
            <a:off x="6915356" y="1354106"/>
            <a:ext cx="4252621" cy="765659"/>
            <a:chOff x="6915356" y="1354106"/>
            <a:chExt cx="4252621" cy="76565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97D6C2-3543-2541-BD23-2D5D3975C603}"/>
                </a:ext>
              </a:extLst>
            </p:cNvPr>
            <p:cNvGrpSpPr/>
            <p:nvPr/>
          </p:nvGrpSpPr>
          <p:grpSpPr>
            <a:xfrm>
              <a:off x="6915356" y="1713647"/>
              <a:ext cx="4252621" cy="406118"/>
              <a:chOff x="6915356" y="1713647"/>
              <a:chExt cx="4252621" cy="406118"/>
            </a:xfrm>
          </p:grpSpPr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18DD7883-6EEA-F244-AB2A-F1F9C6E07614}"/>
                  </a:ext>
                </a:extLst>
              </p:cNvPr>
              <p:cNvCxnSpPr/>
              <p:nvPr/>
            </p:nvCxnSpPr>
            <p:spPr>
              <a:xfrm>
                <a:off x="11155680" y="1722829"/>
                <a:ext cx="0" cy="26632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DF97F2B-02D8-1043-A609-A4DAC649B2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15356" y="1722829"/>
                <a:ext cx="4252621" cy="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71C570C7-E4E9-7C4B-907A-E9CBC8B961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15356" y="1713647"/>
                <a:ext cx="0" cy="40611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A4FE48BF-3A29-BB4C-9CF6-D1B375EE31A5}"/>
                </a:ext>
              </a:extLst>
            </p:cNvPr>
            <p:cNvSpPr txBox="1"/>
            <p:nvPr/>
          </p:nvSpPr>
          <p:spPr>
            <a:xfrm>
              <a:off x="8004253" y="1354106"/>
              <a:ext cx="1128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FF0000"/>
                  </a:solidFill>
                </a:rPr>
                <a:t>gradients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1821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3A2171F3-E2C4-3748-8473-41E975E225F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592" y="4838687"/>
            <a:ext cx="7570273" cy="395564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BC73DFE7-2271-A94F-9522-11AF7742F24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75254" y="6027160"/>
            <a:ext cx="7570273" cy="769745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FC5BC87C-1B75-C94C-8401-7FCA7FE7540B}"/>
              </a:ext>
            </a:extLst>
          </p:cNvPr>
          <p:cNvSpPr txBox="1"/>
          <p:nvPr/>
        </p:nvSpPr>
        <p:spPr>
          <a:xfrm>
            <a:off x="1458288" y="5543450"/>
            <a:ext cx="9414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In practice</a:t>
            </a:r>
            <a:r>
              <a:rPr lang="en-US" sz="2000" dirty="0"/>
              <a:t>, SGD with </a:t>
            </a:r>
            <a:r>
              <a:rPr lang="en-US" sz="2000" b="1" u="sng" dirty="0"/>
              <a:t>2 batches</a:t>
            </a:r>
            <a:r>
              <a:rPr lang="en-US" sz="2000" dirty="0"/>
              <a:t>: batch of (</a:t>
            </a:r>
            <a:r>
              <a:rPr lang="en-US" sz="2000" i="1" dirty="0" err="1"/>
              <a:t>N</a:t>
            </a:r>
            <a:r>
              <a:rPr lang="en-US" sz="2000" i="1" baseline="-25000" dirty="0" err="1"/>
              <a:t>D,r</a:t>
            </a:r>
            <a:r>
              <a:rPr lang="en-US" sz="2000" dirty="0"/>
              <a:t>) </a:t>
            </a:r>
            <a:r>
              <a:rPr lang="en-US" sz="2000" b="1" u="sng" dirty="0"/>
              <a:t>real</a:t>
            </a:r>
            <a:r>
              <a:rPr lang="en-US" sz="2000" dirty="0"/>
              <a:t> data and batch of (</a:t>
            </a:r>
            <a:r>
              <a:rPr lang="en-US" sz="2000" i="1" dirty="0" err="1"/>
              <a:t>N</a:t>
            </a:r>
            <a:r>
              <a:rPr lang="en-US" sz="2000" i="1" baseline="-25000" dirty="0" err="1"/>
              <a:t>D,f</a:t>
            </a:r>
            <a:r>
              <a:rPr lang="en-US" sz="2000" dirty="0"/>
              <a:t>) </a:t>
            </a:r>
            <a:r>
              <a:rPr lang="en-US" sz="2000" b="1" u="sng" dirty="0"/>
              <a:t>fake</a:t>
            </a:r>
            <a:r>
              <a:rPr lang="en-US" sz="2000" dirty="0"/>
              <a:t> samples: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1C585600-66DB-5E49-9176-1F13D64C8DA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576079" y="4325178"/>
            <a:ext cx="7260882" cy="401459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BC6326-CE86-4F47-985E-54E89A0668C1}"/>
              </a:ext>
            </a:extLst>
          </p:cNvPr>
          <p:cNvGrpSpPr/>
          <p:nvPr/>
        </p:nvGrpSpPr>
        <p:grpSpPr>
          <a:xfrm>
            <a:off x="4322919" y="5132650"/>
            <a:ext cx="1198093" cy="419182"/>
            <a:chOff x="4322919" y="5132650"/>
            <a:chExt cx="1198093" cy="419182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BDC01EB-B762-8740-8F62-5A71CE2D9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4458017" y="5263399"/>
              <a:ext cx="895661" cy="288433"/>
            </a:xfrm>
            <a:prstGeom prst="rect">
              <a:avLst/>
            </a:prstGeom>
          </p:spPr>
        </p:pic>
        <p:sp>
          <p:nvSpPr>
            <p:cNvPr id="128" name="Right Brace 127">
              <a:extLst>
                <a:ext uri="{FF2B5EF4-FFF2-40B4-BE49-F238E27FC236}">
                  <a16:creationId xmlns:a16="http://schemas.microsoft.com/office/drawing/2014/main" id="{1B7AF792-0904-BE43-A394-FA10EF9CB0C3}"/>
                </a:ext>
              </a:extLst>
            </p:cNvPr>
            <p:cNvSpPr/>
            <p:nvPr/>
          </p:nvSpPr>
          <p:spPr>
            <a:xfrm rot="5400000">
              <a:off x="4835646" y="4619923"/>
              <a:ext cx="172639" cy="1198093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8E3F342-3401-3747-AED0-00759C664C5E}"/>
              </a:ext>
            </a:extLst>
          </p:cNvPr>
          <p:cNvGrpSpPr/>
          <p:nvPr/>
        </p:nvGrpSpPr>
        <p:grpSpPr>
          <a:xfrm>
            <a:off x="6814954" y="5120342"/>
            <a:ext cx="2146164" cy="429087"/>
            <a:chOff x="6814954" y="5120342"/>
            <a:chExt cx="2146164" cy="429087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7466D92-79C0-4142-B944-86157C3CD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7427818" y="5249772"/>
              <a:ext cx="930514" cy="299657"/>
            </a:xfrm>
            <a:prstGeom prst="rect">
              <a:avLst/>
            </a:prstGeom>
          </p:spPr>
        </p:pic>
        <p:sp>
          <p:nvSpPr>
            <p:cNvPr id="139" name="Right Brace 138">
              <a:extLst>
                <a:ext uri="{FF2B5EF4-FFF2-40B4-BE49-F238E27FC236}">
                  <a16:creationId xmlns:a16="http://schemas.microsoft.com/office/drawing/2014/main" id="{1C1E7483-51A1-B447-9857-5D751071AB7C}"/>
                </a:ext>
              </a:extLst>
            </p:cNvPr>
            <p:cNvSpPr/>
            <p:nvPr/>
          </p:nvSpPr>
          <p:spPr>
            <a:xfrm rot="5400000">
              <a:off x="7817117" y="4118179"/>
              <a:ext cx="141838" cy="2146164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Oval 90">
            <a:extLst>
              <a:ext uri="{FF2B5EF4-FFF2-40B4-BE49-F238E27FC236}">
                <a16:creationId xmlns:a16="http://schemas.microsoft.com/office/drawing/2014/main" id="{B2375E3F-5CAC-334C-A32E-BF2F12C4A184}"/>
              </a:ext>
            </a:extLst>
          </p:cNvPr>
          <p:cNvSpPr/>
          <p:nvPr/>
        </p:nvSpPr>
        <p:spPr>
          <a:xfrm>
            <a:off x="2888393" y="4685164"/>
            <a:ext cx="1324190" cy="641331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FC78351-1013-DF43-8B57-DCDB1FBD8EC8}"/>
              </a:ext>
            </a:extLst>
          </p:cNvPr>
          <p:cNvSpPr/>
          <p:nvPr/>
        </p:nvSpPr>
        <p:spPr>
          <a:xfrm>
            <a:off x="5833133" y="4675743"/>
            <a:ext cx="883079" cy="641331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51559177-CD74-254C-BE4B-31C8A24EE649}"/>
              </a:ext>
            </a:extLst>
          </p:cNvPr>
          <p:cNvSpPr/>
          <p:nvPr/>
        </p:nvSpPr>
        <p:spPr>
          <a:xfrm>
            <a:off x="2970177" y="5843118"/>
            <a:ext cx="1164943" cy="1032711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6C5389E-9798-BA41-AD80-3E45F9C06A0B}"/>
              </a:ext>
            </a:extLst>
          </p:cNvPr>
          <p:cNvSpPr/>
          <p:nvPr/>
        </p:nvSpPr>
        <p:spPr>
          <a:xfrm>
            <a:off x="5656838" y="5927056"/>
            <a:ext cx="1283038" cy="986563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B38902E-3308-0148-8BD3-AA594BF4AC8C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D7A1DF0-C5CD-154F-9BA3-F7783523420C}"/>
              </a:ext>
            </a:extLst>
          </p:cNvPr>
          <p:cNvGrpSpPr/>
          <p:nvPr/>
        </p:nvGrpSpPr>
        <p:grpSpPr>
          <a:xfrm>
            <a:off x="10302425" y="1987098"/>
            <a:ext cx="1477414" cy="1008766"/>
            <a:chOff x="10302425" y="1987098"/>
            <a:chExt cx="1477414" cy="1008766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0BB21C1-2ED5-B242-A2A4-EAD9D99CFE2A}"/>
                </a:ext>
              </a:extLst>
            </p:cNvPr>
            <p:cNvGrpSpPr/>
            <p:nvPr/>
          </p:nvGrpSpPr>
          <p:grpSpPr>
            <a:xfrm>
              <a:off x="10651299" y="1987098"/>
              <a:ext cx="1128540" cy="367470"/>
              <a:chOff x="10651299" y="1661978"/>
              <a:chExt cx="1128540" cy="367470"/>
            </a:xfrm>
          </p:grpSpPr>
          <p:sp>
            <p:nvSpPr>
              <p:cNvPr id="115" name="Hexagon 114">
                <a:extLst>
                  <a:ext uri="{FF2B5EF4-FFF2-40B4-BE49-F238E27FC236}">
                    <a16:creationId xmlns:a16="http://schemas.microsoft.com/office/drawing/2014/main" id="{071682A1-7268-9441-93E1-095188C3E331}"/>
                  </a:ext>
                </a:extLst>
              </p:cNvPr>
              <p:cNvSpPr/>
              <p:nvPr/>
            </p:nvSpPr>
            <p:spPr>
              <a:xfrm>
                <a:off x="10651299" y="1661978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3D3B71AA-AD1C-F844-A529-CCE6DB15E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805005" y="1721953"/>
                <a:ext cx="845922" cy="272415"/>
              </a:xfrm>
              <a:prstGeom prst="rect">
                <a:avLst/>
              </a:prstGeom>
            </p:spPr>
          </p:pic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0624D2C-0EB0-224D-A7D8-E62AC6CE2592}"/>
                </a:ext>
              </a:extLst>
            </p:cNvPr>
            <p:cNvGrpSpPr/>
            <p:nvPr/>
          </p:nvGrpSpPr>
          <p:grpSpPr>
            <a:xfrm>
              <a:off x="10651299" y="2628394"/>
              <a:ext cx="1128540" cy="367470"/>
              <a:chOff x="10651299" y="2526794"/>
              <a:chExt cx="1128540" cy="367470"/>
            </a:xfrm>
          </p:grpSpPr>
          <p:sp>
            <p:nvSpPr>
              <p:cNvPr id="113" name="Hexagon 112">
                <a:extLst>
                  <a:ext uri="{FF2B5EF4-FFF2-40B4-BE49-F238E27FC236}">
                    <a16:creationId xmlns:a16="http://schemas.microsoft.com/office/drawing/2014/main" id="{0EC9ADE9-F05B-2145-A9CA-223B70BB30C5}"/>
                  </a:ext>
                </a:extLst>
              </p:cNvPr>
              <p:cNvSpPr/>
              <p:nvPr/>
            </p:nvSpPr>
            <p:spPr>
              <a:xfrm>
                <a:off x="10651299" y="2526794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01DA84A4-43AD-7445-9AA5-EFFF6877C9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801677" y="2582707"/>
                <a:ext cx="845922" cy="272415"/>
              </a:xfrm>
              <a:prstGeom prst="rect">
                <a:avLst/>
              </a:prstGeom>
            </p:spPr>
          </p:pic>
        </p:grp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2B91D69E-04FD-1140-B329-62BE7205B35A}"/>
                </a:ext>
              </a:extLst>
            </p:cNvPr>
            <p:cNvCxnSpPr>
              <a:cxnSpLocks/>
              <a:endCxn id="115" idx="3"/>
            </p:cNvCxnSpPr>
            <p:nvPr/>
          </p:nvCxnSpPr>
          <p:spPr>
            <a:xfrm flipV="1">
              <a:off x="10302425" y="2170833"/>
              <a:ext cx="348874" cy="329587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BE5D2E5-E453-284A-8BBD-3BBED5FF3607}"/>
                </a:ext>
              </a:extLst>
            </p:cNvPr>
            <p:cNvCxnSpPr>
              <a:cxnSpLocks/>
              <a:endCxn id="113" idx="3"/>
            </p:cNvCxnSpPr>
            <p:nvPr/>
          </p:nvCxnSpPr>
          <p:spPr>
            <a:xfrm>
              <a:off x="10302425" y="2500420"/>
              <a:ext cx="348874" cy="311709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08599F3-436D-CE4D-8FA9-42DDF64A78CA}"/>
              </a:ext>
            </a:extLst>
          </p:cNvPr>
          <p:cNvGrpSpPr/>
          <p:nvPr/>
        </p:nvGrpSpPr>
        <p:grpSpPr>
          <a:xfrm>
            <a:off x="6814954" y="2960133"/>
            <a:ext cx="4350886" cy="372347"/>
            <a:chOff x="6814954" y="2960133"/>
            <a:chExt cx="4350886" cy="372347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847BAAE9-4DA6-F14A-AF17-B20CD3302508}"/>
                </a:ext>
              </a:extLst>
            </p:cNvPr>
            <p:cNvGrpSpPr/>
            <p:nvPr/>
          </p:nvGrpSpPr>
          <p:grpSpPr>
            <a:xfrm>
              <a:off x="6814954" y="2990188"/>
              <a:ext cx="4350886" cy="342292"/>
              <a:chOff x="6804794" y="2990188"/>
              <a:chExt cx="4350886" cy="342292"/>
            </a:xfrm>
          </p:grpSpPr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56FC1CAE-651C-B74F-B9CD-68AA1D747B56}"/>
                  </a:ext>
                </a:extLst>
              </p:cNvPr>
              <p:cNvCxnSpPr/>
              <p:nvPr/>
            </p:nvCxnSpPr>
            <p:spPr>
              <a:xfrm>
                <a:off x="11155680" y="3066152"/>
                <a:ext cx="0" cy="26632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142EDB8E-49EB-044D-95B4-A45170A55E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4794" y="3322320"/>
                <a:ext cx="4350886" cy="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7D93B25C-9694-984B-A450-A6DBEE9E35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42099" y="2990188"/>
                <a:ext cx="0" cy="32295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72CC955C-77FF-A34A-9485-FFBB57C584FC}"/>
                </a:ext>
              </a:extLst>
            </p:cNvPr>
            <p:cNvSpPr txBox="1"/>
            <p:nvPr/>
          </p:nvSpPr>
          <p:spPr>
            <a:xfrm>
              <a:off x="8014326" y="2960133"/>
              <a:ext cx="1128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FF0000"/>
                  </a:solidFill>
                </a:rPr>
                <a:t>gradients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299FCF4-74E0-B846-8AF0-908A50269E36}"/>
              </a:ext>
            </a:extLst>
          </p:cNvPr>
          <p:cNvGrpSpPr/>
          <p:nvPr/>
        </p:nvGrpSpPr>
        <p:grpSpPr>
          <a:xfrm>
            <a:off x="6915356" y="1354106"/>
            <a:ext cx="4252621" cy="765659"/>
            <a:chOff x="6915356" y="1354106"/>
            <a:chExt cx="4252621" cy="765659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DEA043A8-17A9-2F46-BC9A-EB23920C673E}"/>
                </a:ext>
              </a:extLst>
            </p:cNvPr>
            <p:cNvGrpSpPr/>
            <p:nvPr/>
          </p:nvGrpSpPr>
          <p:grpSpPr>
            <a:xfrm>
              <a:off x="6915356" y="1713647"/>
              <a:ext cx="4252621" cy="406118"/>
              <a:chOff x="6915356" y="1713647"/>
              <a:chExt cx="4252621" cy="406118"/>
            </a:xfrm>
          </p:grpSpPr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0D051FFD-BC24-1C42-9DC3-8887AEC3D9E0}"/>
                  </a:ext>
                </a:extLst>
              </p:cNvPr>
              <p:cNvCxnSpPr/>
              <p:nvPr/>
            </p:nvCxnSpPr>
            <p:spPr>
              <a:xfrm>
                <a:off x="11155680" y="1722829"/>
                <a:ext cx="0" cy="26632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13449DF6-CB54-954D-94C7-8C79C5B246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15356" y="1722829"/>
                <a:ext cx="4252621" cy="0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BA506454-A9E2-534E-9D8A-A35D9C308A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15356" y="1713647"/>
                <a:ext cx="0" cy="406118"/>
              </a:xfrm>
              <a:prstGeom prst="line">
                <a:avLst/>
              </a:prstGeom>
              <a:ln w="38100">
                <a:solidFill>
                  <a:srgbClr val="FF000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0604AFF-6CC5-9B42-A7DF-E6A747EE0975}"/>
                </a:ext>
              </a:extLst>
            </p:cNvPr>
            <p:cNvSpPr txBox="1"/>
            <p:nvPr/>
          </p:nvSpPr>
          <p:spPr>
            <a:xfrm>
              <a:off x="8004253" y="1354106"/>
              <a:ext cx="1128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FF0000"/>
                  </a:solidFill>
                </a:rPr>
                <a:t>gradients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0810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The Discriminator - Binary Classifier of inputs: Real or Fake?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3A2171F3-E2C4-3748-8473-41E975E225F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592" y="4838687"/>
            <a:ext cx="7570273" cy="395564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1C585600-66DB-5E49-9176-1F13D64C8D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76079" y="4325178"/>
            <a:ext cx="7260882" cy="401459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66EA34F-8D79-7F46-820C-521D61AC6D7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37490" y="3774870"/>
            <a:ext cx="6882066" cy="405239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9B38902E-3308-0148-8BD3-AA594BF4AC8C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D7A1DF0-C5CD-154F-9BA3-F7783523420C}"/>
              </a:ext>
            </a:extLst>
          </p:cNvPr>
          <p:cNvGrpSpPr/>
          <p:nvPr/>
        </p:nvGrpSpPr>
        <p:grpSpPr>
          <a:xfrm>
            <a:off x="10302425" y="1987098"/>
            <a:ext cx="1477414" cy="1008766"/>
            <a:chOff x="10302425" y="1987098"/>
            <a:chExt cx="1477414" cy="1008766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0BB21C1-2ED5-B242-A2A4-EAD9D99CFE2A}"/>
                </a:ext>
              </a:extLst>
            </p:cNvPr>
            <p:cNvGrpSpPr/>
            <p:nvPr/>
          </p:nvGrpSpPr>
          <p:grpSpPr>
            <a:xfrm>
              <a:off x="10651299" y="1987098"/>
              <a:ext cx="1128540" cy="367470"/>
              <a:chOff x="10651299" y="1661978"/>
              <a:chExt cx="1128540" cy="367470"/>
            </a:xfrm>
          </p:grpSpPr>
          <p:sp>
            <p:nvSpPr>
              <p:cNvPr id="115" name="Hexagon 114">
                <a:extLst>
                  <a:ext uri="{FF2B5EF4-FFF2-40B4-BE49-F238E27FC236}">
                    <a16:creationId xmlns:a16="http://schemas.microsoft.com/office/drawing/2014/main" id="{071682A1-7268-9441-93E1-095188C3E331}"/>
                  </a:ext>
                </a:extLst>
              </p:cNvPr>
              <p:cNvSpPr/>
              <p:nvPr/>
            </p:nvSpPr>
            <p:spPr>
              <a:xfrm>
                <a:off x="10651299" y="1661978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3D3B71AA-AD1C-F844-A529-CCE6DB15E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805005" y="1721953"/>
                <a:ext cx="845922" cy="272415"/>
              </a:xfrm>
              <a:prstGeom prst="rect">
                <a:avLst/>
              </a:prstGeom>
            </p:spPr>
          </p:pic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0624D2C-0EB0-224D-A7D8-E62AC6CE2592}"/>
                </a:ext>
              </a:extLst>
            </p:cNvPr>
            <p:cNvGrpSpPr/>
            <p:nvPr/>
          </p:nvGrpSpPr>
          <p:grpSpPr>
            <a:xfrm>
              <a:off x="10651299" y="2628394"/>
              <a:ext cx="1128540" cy="367470"/>
              <a:chOff x="10651299" y="2526794"/>
              <a:chExt cx="1128540" cy="367470"/>
            </a:xfrm>
          </p:grpSpPr>
          <p:sp>
            <p:nvSpPr>
              <p:cNvPr id="113" name="Hexagon 112">
                <a:extLst>
                  <a:ext uri="{FF2B5EF4-FFF2-40B4-BE49-F238E27FC236}">
                    <a16:creationId xmlns:a16="http://schemas.microsoft.com/office/drawing/2014/main" id="{0EC9ADE9-F05B-2145-A9CA-223B70BB30C5}"/>
                  </a:ext>
                </a:extLst>
              </p:cNvPr>
              <p:cNvSpPr/>
              <p:nvPr/>
            </p:nvSpPr>
            <p:spPr>
              <a:xfrm>
                <a:off x="10651299" y="2526794"/>
                <a:ext cx="1128540" cy="367470"/>
              </a:xfrm>
              <a:prstGeom prst="hexagon">
                <a:avLst/>
              </a:prstGeom>
              <a:solidFill>
                <a:srgbClr val="E9B7C3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01DA84A4-43AD-7445-9AA5-EFFF6877C9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801677" y="2582707"/>
                <a:ext cx="845922" cy="272415"/>
              </a:xfrm>
              <a:prstGeom prst="rect">
                <a:avLst/>
              </a:prstGeom>
            </p:spPr>
          </p:pic>
        </p:grp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2B91D69E-04FD-1140-B329-62BE7205B35A}"/>
                </a:ext>
              </a:extLst>
            </p:cNvPr>
            <p:cNvCxnSpPr>
              <a:cxnSpLocks/>
              <a:endCxn id="115" idx="3"/>
            </p:cNvCxnSpPr>
            <p:nvPr/>
          </p:nvCxnSpPr>
          <p:spPr>
            <a:xfrm flipV="1">
              <a:off x="10302425" y="2170833"/>
              <a:ext cx="348874" cy="329587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BE5D2E5-E453-284A-8BBD-3BBED5FF3607}"/>
                </a:ext>
              </a:extLst>
            </p:cNvPr>
            <p:cNvCxnSpPr>
              <a:cxnSpLocks/>
              <a:endCxn id="113" idx="3"/>
            </p:cNvCxnSpPr>
            <p:nvPr/>
          </p:nvCxnSpPr>
          <p:spPr>
            <a:xfrm>
              <a:off x="10302425" y="2500420"/>
              <a:ext cx="348874" cy="311709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B0AC0B31-6863-5F4B-A197-EBD53D5B8BC2}"/>
              </a:ext>
            </a:extLst>
          </p:cNvPr>
          <p:cNvGrpSpPr/>
          <p:nvPr/>
        </p:nvGrpSpPr>
        <p:grpSpPr>
          <a:xfrm>
            <a:off x="4322919" y="5132650"/>
            <a:ext cx="1198093" cy="419182"/>
            <a:chOff x="4322919" y="5132650"/>
            <a:chExt cx="1198093" cy="419182"/>
          </a:xfrm>
        </p:grpSpPr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EE5EE7B4-9460-154D-B16F-729026EFA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4458017" y="5263399"/>
              <a:ext cx="895661" cy="288433"/>
            </a:xfrm>
            <a:prstGeom prst="rect">
              <a:avLst/>
            </a:prstGeom>
          </p:spPr>
        </p:pic>
        <p:sp>
          <p:nvSpPr>
            <p:cNvPr id="173" name="Right Brace 172">
              <a:extLst>
                <a:ext uri="{FF2B5EF4-FFF2-40B4-BE49-F238E27FC236}">
                  <a16:creationId xmlns:a16="http://schemas.microsoft.com/office/drawing/2014/main" id="{DBC90A91-11D6-7747-9140-58DC43EEF072}"/>
                </a:ext>
              </a:extLst>
            </p:cNvPr>
            <p:cNvSpPr/>
            <p:nvPr/>
          </p:nvSpPr>
          <p:spPr>
            <a:xfrm rot="5400000">
              <a:off x="4835646" y="4619923"/>
              <a:ext cx="172639" cy="1198093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286D405-F9C7-8341-B00F-F974CCA9ACB5}"/>
              </a:ext>
            </a:extLst>
          </p:cNvPr>
          <p:cNvGrpSpPr/>
          <p:nvPr/>
        </p:nvGrpSpPr>
        <p:grpSpPr>
          <a:xfrm>
            <a:off x="6814954" y="5120342"/>
            <a:ext cx="2146164" cy="429087"/>
            <a:chOff x="6814954" y="5120342"/>
            <a:chExt cx="2146164" cy="429087"/>
          </a:xfrm>
        </p:grpSpPr>
        <p:pic>
          <p:nvPicPr>
            <p:cNvPr id="175" name="Picture 174">
              <a:extLst>
                <a:ext uri="{FF2B5EF4-FFF2-40B4-BE49-F238E27FC236}">
                  <a16:creationId xmlns:a16="http://schemas.microsoft.com/office/drawing/2014/main" id="{2A914A77-07DB-E345-860D-C29C890FB6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7427818" y="5249772"/>
              <a:ext cx="930514" cy="299657"/>
            </a:xfrm>
            <a:prstGeom prst="rect">
              <a:avLst/>
            </a:prstGeom>
          </p:spPr>
        </p:pic>
        <p:sp>
          <p:nvSpPr>
            <p:cNvPr id="176" name="Right Brace 175">
              <a:extLst>
                <a:ext uri="{FF2B5EF4-FFF2-40B4-BE49-F238E27FC236}">
                  <a16:creationId xmlns:a16="http://schemas.microsoft.com/office/drawing/2014/main" id="{9D383814-F4B4-7B44-82D2-13495FB75E7D}"/>
                </a:ext>
              </a:extLst>
            </p:cNvPr>
            <p:cNvSpPr/>
            <p:nvPr/>
          </p:nvSpPr>
          <p:spPr>
            <a:xfrm rot="5400000">
              <a:off x="7817117" y="4118179"/>
              <a:ext cx="141838" cy="2146164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356CD12-5BB8-4445-BA57-B2EBDFEF7CA7}"/>
              </a:ext>
            </a:extLst>
          </p:cNvPr>
          <p:cNvCxnSpPr>
            <a:cxnSpLocks/>
          </p:cNvCxnSpPr>
          <p:nvPr/>
        </p:nvCxnSpPr>
        <p:spPr>
          <a:xfrm flipV="1">
            <a:off x="8529613" y="5112769"/>
            <a:ext cx="0" cy="56995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A4C442-A9F9-2C44-959C-62777A0A27C9}"/>
              </a:ext>
            </a:extLst>
          </p:cNvPr>
          <p:cNvGrpSpPr/>
          <p:nvPr/>
        </p:nvGrpSpPr>
        <p:grpSpPr>
          <a:xfrm>
            <a:off x="4185920" y="1038862"/>
            <a:ext cx="6929120" cy="1399538"/>
            <a:chOff x="4185920" y="1038862"/>
            <a:chExt cx="6929120" cy="1399538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E1BCDA5-85B0-E543-B485-22027CE75226}"/>
                </a:ext>
              </a:extLst>
            </p:cNvPr>
            <p:cNvSpPr/>
            <p:nvPr/>
          </p:nvSpPr>
          <p:spPr>
            <a:xfrm>
              <a:off x="4185920" y="1402080"/>
              <a:ext cx="6929120" cy="1036320"/>
            </a:xfrm>
            <a:custGeom>
              <a:avLst/>
              <a:gdLst>
                <a:gd name="connsiteX0" fmla="*/ 6929120 w 6929120"/>
                <a:gd name="connsiteY0" fmla="*/ 558800 h 1036320"/>
                <a:gd name="connsiteX1" fmla="*/ 6797040 w 6929120"/>
                <a:gd name="connsiteY1" fmla="*/ 528320 h 1036320"/>
                <a:gd name="connsiteX2" fmla="*/ 6766560 w 6929120"/>
                <a:gd name="connsiteY2" fmla="*/ 518160 h 1036320"/>
                <a:gd name="connsiteX3" fmla="*/ 6715760 w 6929120"/>
                <a:gd name="connsiteY3" fmla="*/ 508000 h 1036320"/>
                <a:gd name="connsiteX4" fmla="*/ 6664960 w 6929120"/>
                <a:gd name="connsiteY4" fmla="*/ 487680 h 1036320"/>
                <a:gd name="connsiteX5" fmla="*/ 6634480 w 6929120"/>
                <a:gd name="connsiteY5" fmla="*/ 477520 h 1036320"/>
                <a:gd name="connsiteX6" fmla="*/ 6583680 w 6929120"/>
                <a:gd name="connsiteY6" fmla="*/ 457200 h 1036320"/>
                <a:gd name="connsiteX7" fmla="*/ 6553200 w 6929120"/>
                <a:gd name="connsiteY7" fmla="*/ 447040 h 1036320"/>
                <a:gd name="connsiteX8" fmla="*/ 6492240 w 6929120"/>
                <a:gd name="connsiteY8" fmla="*/ 406400 h 1036320"/>
                <a:gd name="connsiteX9" fmla="*/ 6421120 w 6929120"/>
                <a:gd name="connsiteY9" fmla="*/ 375920 h 1036320"/>
                <a:gd name="connsiteX10" fmla="*/ 6390640 w 6929120"/>
                <a:gd name="connsiteY10" fmla="*/ 365760 h 1036320"/>
                <a:gd name="connsiteX11" fmla="*/ 6319520 w 6929120"/>
                <a:gd name="connsiteY11" fmla="*/ 335280 h 1036320"/>
                <a:gd name="connsiteX12" fmla="*/ 6268720 w 6929120"/>
                <a:gd name="connsiteY12" fmla="*/ 304800 h 1036320"/>
                <a:gd name="connsiteX13" fmla="*/ 6217920 w 6929120"/>
                <a:gd name="connsiteY13" fmla="*/ 284480 h 1036320"/>
                <a:gd name="connsiteX14" fmla="*/ 6156960 w 6929120"/>
                <a:gd name="connsiteY14" fmla="*/ 243840 h 1036320"/>
                <a:gd name="connsiteX15" fmla="*/ 6096000 w 6929120"/>
                <a:gd name="connsiteY15" fmla="*/ 223520 h 1036320"/>
                <a:gd name="connsiteX16" fmla="*/ 6065520 w 6929120"/>
                <a:gd name="connsiteY16" fmla="*/ 213360 h 1036320"/>
                <a:gd name="connsiteX17" fmla="*/ 6004560 w 6929120"/>
                <a:gd name="connsiteY17" fmla="*/ 203200 h 1036320"/>
                <a:gd name="connsiteX18" fmla="*/ 5974080 w 6929120"/>
                <a:gd name="connsiteY18" fmla="*/ 193040 h 1036320"/>
                <a:gd name="connsiteX19" fmla="*/ 5882640 w 6929120"/>
                <a:gd name="connsiteY19" fmla="*/ 172720 h 1036320"/>
                <a:gd name="connsiteX20" fmla="*/ 5852160 w 6929120"/>
                <a:gd name="connsiteY20" fmla="*/ 162560 h 1036320"/>
                <a:gd name="connsiteX21" fmla="*/ 5730240 w 6929120"/>
                <a:gd name="connsiteY21" fmla="*/ 142240 h 1036320"/>
                <a:gd name="connsiteX22" fmla="*/ 5648960 w 6929120"/>
                <a:gd name="connsiteY22" fmla="*/ 121920 h 1036320"/>
                <a:gd name="connsiteX23" fmla="*/ 5588000 w 6929120"/>
                <a:gd name="connsiteY23" fmla="*/ 111760 h 1036320"/>
                <a:gd name="connsiteX24" fmla="*/ 5537200 w 6929120"/>
                <a:gd name="connsiteY24" fmla="*/ 101600 h 1036320"/>
                <a:gd name="connsiteX25" fmla="*/ 5394960 w 6929120"/>
                <a:gd name="connsiteY25" fmla="*/ 81280 h 1036320"/>
                <a:gd name="connsiteX26" fmla="*/ 5334000 w 6929120"/>
                <a:gd name="connsiteY26" fmla="*/ 60960 h 1036320"/>
                <a:gd name="connsiteX27" fmla="*/ 5303520 w 6929120"/>
                <a:gd name="connsiteY27" fmla="*/ 50800 h 1036320"/>
                <a:gd name="connsiteX28" fmla="*/ 5242560 w 6929120"/>
                <a:gd name="connsiteY28" fmla="*/ 40640 h 1036320"/>
                <a:gd name="connsiteX29" fmla="*/ 5191760 w 6929120"/>
                <a:gd name="connsiteY29" fmla="*/ 30480 h 1036320"/>
                <a:gd name="connsiteX30" fmla="*/ 4988560 w 6929120"/>
                <a:gd name="connsiteY30" fmla="*/ 10160 h 1036320"/>
                <a:gd name="connsiteX31" fmla="*/ 4907280 w 6929120"/>
                <a:gd name="connsiteY31" fmla="*/ 0 h 1036320"/>
                <a:gd name="connsiteX32" fmla="*/ 4714240 w 6929120"/>
                <a:gd name="connsiteY32" fmla="*/ 10160 h 1036320"/>
                <a:gd name="connsiteX33" fmla="*/ 4663440 w 6929120"/>
                <a:gd name="connsiteY33" fmla="*/ 20320 h 1036320"/>
                <a:gd name="connsiteX34" fmla="*/ 4531360 w 6929120"/>
                <a:gd name="connsiteY34" fmla="*/ 40640 h 1036320"/>
                <a:gd name="connsiteX35" fmla="*/ 4460240 w 6929120"/>
                <a:gd name="connsiteY35" fmla="*/ 60960 h 1036320"/>
                <a:gd name="connsiteX36" fmla="*/ 4389120 w 6929120"/>
                <a:gd name="connsiteY36" fmla="*/ 71120 h 1036320"/>
                <a:gd name="connsiteX37" fmla="*/ 4348480 w 6929120"/>
                <a:gd name="connsiteY37" fmla="*/ 81280 h 1036320"/>
                <a:gd name="connsiteX38" fmla="*/ 4257040 w 6929120"/>
                <a:gd name="connsiteY38" fmla="*/ 101600 h 1036320"/>
                <a:gd name="connsiteX39" fmla="*/ 4165600 w 6929120"/>
                <a:gd name="connsiteY39" fmla="*/ 132080 h 1036320"/>
                <a:gd name="connsiteX40" fmla="*/ 4135120 w 6929120"/>
                <a:gd name="connsiteY40" fmla="*/ 142240 h 1036320"/>
                <a:gd name="connsiteX41" fmla="*/ 4104640 w 6929120"/>
                <a:gd name="connsiteY41" fmla="*/ 162560 h 1036320"/>
                <a:gd name="connsiteX42" fmla="*/ 4023360 w 6929120"/>
                <a:gd name="connsiteY42" fmla="*/ 172720 h 1036320"/>
                <a:gd name="connsiteX43" fmla="*/ 3942080 w 6929120"/>
                <a:gd name="connsiteY43" fmla="*/ 193040 h 1036320"/>
                <a:gd name="connsiteX44" fmla="*/ 3911600 w 6929120"/>
                <a:gd name="connsiteY44" fmla="*/ 203200 h 1036320"/>
                <a:gd name="connsiteX45" fmla="*/ 3799840 w 6929120"/>
                <a:gd name="connsiteY45" fmla="*/ 223520 h 1036320"/>
                <a:gd name="connsiteX46" fmla="*/ 3769360 w 6929120"/>
                <a:gd name="connsiteY46" fmla="*/ 233680 h 1036320"/>
                <a:gd name="connsiteX47" fmla="*/ 3637280 w 6929120"/>
                <a:gd name="connsiteY47" fmla="*/ 254000 h 1036320"/>
                <a:gd name="connsiteX48" fmla="*/ 3596640 w 6929120"/>
                <a:gd name="connsiteY48" fmla="*/ 264160 h 1036320"/>
                <a:gd name="connsiteX49" fmla="*/ 3545840 w 6929120"/>
                <a:gd name="connsiteY49" fmla="*/ 274320 h 1036320"/>
                <a:gd name="connsiteX50" fmla="*/ 3464560 w 6929120"/>
                <a:gd name="connsiteY50" fmla="*/ 294640 h 1036320"/>
                <a:gd name="connsiteX51" fmla="*/ 3423920 w 6929120"/>
                <a:gd name="connsiteY51" fmla="*/ 304800 h 1036320"/>
                <a:gd name="connsiteX52" fmla="*/ 3373120 w 6929120"/>
                <a:gd name="connsiteY52" fmla="*/ 314960 h 1036320"/>
                <a:gd name="connsiteX53" fmla="*/ 3312160 w 6929120"/>
                <a:gd name="connsiteY53" fmla="*/ 335280 h 1036320"/>
                <a:gd name="connsiteX54" fmla="*/ 3281680 w 6929120"/>
                <a:gd name="connsiteY54" fmla="*/ 345440 h 1036320"/>
                <a:gd name="connsiteX55" fmla="*/ 3210560 w 6929120"/>
                <a:gd name="connsiteY55" fmla="*/ 375920 h 1036320"/>
                <a:gd name="connsiteX56" fmla="*/ 3149600 w 6929120"/>
                <a:gd name="connsiteY56" fmla="*/ 406400 h 1036320"/>
                <a:gd name="connsiteX57" fmla="*/ 3078480 w 6929120"/>
                <a:gd name="connsiteY57" fmla="*/ 426720 h 1036320"/>
                <a:gd name="connsiteX58" fmla="*/ 2987040 w 6929120"/>
                <a:gd name="connsiteY58" fmla="*/ 497840 h 1036320"/>
                <a:gd name="connsiteX59" fmla="*/ 2956560 w 6929120"/>
                <a:gd name="connsiteY59" fmla="*/ 518160 h 1036320"/>
                <a:gd name="connsiteX60" fmla="*/ 2834640 w 6929120"/>
                <a:gd name="connsiteY60" fmla="*/ 619760 h 1036320"/>
                <a:gd name="connsiteX61" fmla="*/ 2804160 w 6929120"/>
                <a:gd name="connsiteY61" fmla="*/ 640080 h 1036320"/>
                <a:gd name="connsiteX62" fmla="*/ 2753360 w 6929120"/>
                <a:gd name="connsiteY62" fmla="*/ 680720 h 1036320"/>
                <a:gd name="connsiteX63" fmla="*/ 2692400 w 6929120"/>
                <a:gd name="connsiteY63" fmla="*/ 721360 h 1036320"/>
                <a:gd name="connsiteX64" fmla="*/ 2631440 w 6929120"/>
                <a:gd name="connsiteY64" fmla="*/ 741680 h 1036320"/>
                <a:gd name="connsiteX65" fmla="*/ 2600960 w 6929120"/>
                <a:gd name="connsiteY65" fmla="*/ 762000 h 1036320"/>
                <a:gd name="connsiteX66" fmla="*/ 2540000 w 6929120"/>
                <a:gd name="connsiteY66" fmla="*/ 782320 h 1036320"/>
                <a:gd name="connsiteX67" fmla="*/ 2509520 w 6929120"/>
                <a:gd name="connsiteY67" fmla="*/ 802640 h 1036320"/>
                <a:gd name="connsiteX68" fmla="*/ 2448560 w 6929120"/>
                <a:gd name="connsiteY68" fmla="*/ 822960 h 1036320"/>
                <a:gd name="connsiteX69" fmla="*/ 2357120 w 6929120"/>
                <a:gd name="connsiteY69" fmla="*/ 843280 h 1036320"/>
                <a:gd name="connsiteX70" fmla="*/ 2296160 w 6929120"/>
                <a:gd name="connsiteY70" fmla="*/ 853440 h 1036320"/>
                <a:gd name="connsiteX71" fmla="*/ 2265680 w 6929120"/>
                <a:gd name="connsiteY71" fmla="*/ 863600 h 1036320"/>
                <a:gd name="connsiteX72" fmla="*/ 2225040 w 6929120"/>
                <a:gd name="connsiteY72" fmla="*/ 873760 h 1036320"/>
                <a:gd name="connsiteX73" fmla="*/ 2164080 w 6929120"/>
                <a:gd name="connsiteY73" fmla="*/ 894080 h 1036320"/>
                <a:gd name="connsiteX74" fmla="*/ 2133600 w 6929120"/>
                <a:gd name="connsiteY74" fmla="*/ 904240 h 1036320"/>
                <a:gd name="connsiteX75" fmla="*/ 2042160 w 6929120"/>
                <a:gd name="connsiteY75" fmla="*/ 924560 h 1036320"/>
                <a:gd name="connsiteX76" fmla="*/ 1981200 w 6929120"/>
                <a:gd name="connsiteY76" fmla="*/ 944880 h 1036320"/>
                <a:gd name="connsiteX77" fmla="*/ 1920240 w 6929120"/>
                <a:gd name="connsiteY77" fmla="*/ 965200 h 1036320"/>
                <a:gd name="connsiteX78" fmla="*/ 1889760 w 6929120"/>
                <a:gd name="connsiteY78" fmla="*/ 975360 h 1036320"/>
                <a:gd name="connsiteX79" fmla="*/ 1859280 w 6929120"/>
                <a:gd name="connsiteY79" fmla="*/ 985520 h 1036320"/>
                <a:gd name="connsiteX80" fmla="*/ 1798320 w 6929120"/>
                <a:gd name="connsiteY80" fmla="*/ 995680 h 1036320"/>
                <a:gd name="connsiteX81" fmla="*/ 1747520 w 6929120"/>
                <a:gd name="connsiteY81" fmla="*/ 1005840 h 1036320"/>
                <a:gd name="connsiteX82" fmla="*/ 1656080 w 6929120"/>
                <a:gd name="connsiteY82" fmla="*/ 1016000 h 1036320"/>
                <a:gd name="connsiteX83" fmla="*/ 1605280 w 6929120"/>
                <a:gd name="connsiteY83" fmla="*/ 1026160 h 1036320"/>
                <a:gd name="connsiteX84" fmla="*/ 1513840 w 6929120"/>
                <a:gd name="connsiteY84" fmla="*/ 1036320 h 1036320"/>
                <a:gd name="connsiteX85" fmla="*/ 1351280 w 6929120"/>
                <a:gd name="connsiteY85" fmla="*/ 1026160 h 1036320"/>
                <a:gd name="connsiteX86" fmla="*/ 1290320 w 6929120"/>
                <a:gd name="connsiteY86" fmla="*/ 995680 h 1036320"/>
                <a:gd name="connsiteX87" fmla="*/ 1259840 w 6929120"/>
                <a:gd name="connsiteY87" fmla="*/ 985520 h 1036320"/>
                <a:gd name="connsiteX88" fmla="*/ 1209040 w 6929120"/>
                <a:gd name="connsiteY88" fmla="*/ 924560 h 1036320"/>
                <a:gd name="connsiteX89" fmla="*/ 1178560 w 6929120"/>
                <a:gd name="connsiteY89" fmla="*/ 863600 h 1036320"/>
                <a:gd name="connsiteX90" fmla="*/ 1148080 w 6929120"/>
                <a:gd name="connsiteY90" fmla="*/ 843280 h 1036320"/>
                <a:gd name="connsiteX91" fmla="*/ 1117600 w 6929120"/>
                <a:gd name="connsiteY91" fmla="*/ 812800 h 1036320"/>
                <a:gd name="connsiteX92" fmla="*/ 1087120 w 6929120"/>
                <a:gd name="connsiteY92" fmla="*/ 802640 h 1036320"/>
                <a:gd name="connsiteX93" fmla="*/ 1026160 w 6929120"/>
                <a:gd name="connsiteY93" fmla="*/ 751840 h 1036320"/>
                <a:gd name="connsiteX94" fmla="*/ 1016000 w 6929120"/>
                <a:gd name="connsiteY94" fmla="*/ 721360 h 1036320"/>
                <a:gd name="connsiteX95" fmla="*/ 924560 w 6929120"/>
                <a:gd name="connsiteY95" fmla="*/ 670560 h 1036320"/>
                <a:gd name="connsiteX96" fmla="*/ 894080 w 6929120"/>
                <a:gd name="connsiteY96" fmla="*/ 650240 h 1036320"/>
                <a:gd name="connsiteX97" fmla="*/ 833120 w 6929120"/>
                <a:gd name="connsiteY97" fmla="*/ 629920 h 1036320"/>
                <a:gd name="connsiteX98" fmla="*/ 751840 w 6929120"/>
                <a:gd name="connsiteY98" fmla="*/ 599440 h 1036320"/>
                <a:gd name="connsiteX99" fmla="*/ 660400 w 6929120"/>
                <a:gd name="connsiteY99" fmla="*/ 568960 h 1036320"/>
                <a:gd name="connsiteX100" fmla="*/ 629920 w 6929120"/>
                <a:gd name="connsiteY100" fmla="*/ 558800 h 1036320"/>
                <a:gd name="connsiteX101" fmla="*/ 568960 w 6929120"/>
                <a:gd name="connsiteY101" fmla="*/ 548640 h 1036320"/>
                <a:gd name="connsiteX102" fmla="*/ 487680 w 6929120"/>
                <a:gd name="connsiteY102" fmla="*/ 538480 h 1036320"/>
                <a:gd name="connsiteX103" fmla="*/ 447040 w 6929120"/>
                <a:gd name="connsiteY103" fmla="*/ 528320 h 1036320"/>
                <a:gd name="connsiteX104" fmla="*/ 386080 w 6929120"/>
                <a:gd name="connsiteY104" fmla="*/ 518160 h 1036320"/>
                <a:gd name="connsiteX105" fmla="*/ 132080 w 6929120"/>
                <a:gd name="connsiteY105" fmla="*/ 497840 h 1036320"/>
                <a:gd name="connsiteX106" fmla="*/ 0 w 6929120"/>
                <a:gd name="connsiteY106" fmla="*/ 497840 h 103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929120" h="1036320">
                  <a:moveTo>
                    <a:pt x="6929120" y="558800"/>
                  </a:moveTo>
                  <a:cubicBezTo>
                    <a:pt x="6913265" y="555277"/>
                    <a:pt x="6828072" y="537186"/>
                    <a:pt x="6797040" y="528320"/>
                  </a:cubicBezTo>
                  <a:cubicBezTo>
                    <a:pt x="6786742" y="525378"/>
                    <a:pt x="6776950" y="520757"/>
                    <a:pt x="6766560" y="518160"/>
                  </a:cubicBezTo>
                  <a:cubicBezTo>
                    <a:pt x="6749807" y="513972"/>
                    <a:pt x="6732300" y="512962"/>
                    <a:pt x="6715760" y="508000"/>
                  </a:cubicBezTo>
                  <a:cubicBezTo>
                    <a:pt x="6698291" y="502759"/>
                    <a:pt x="6682037" y="494084"/>
                    <a:pt x="6664960" y="487680"/>
                  </a:cubicBezTo>
                  <a:cubicBezTo>
                    <a:pt x="6654932" y="483920"/>
                    <a:pt x="6644508" y="481280"/>
                    <a:pt x="6634480" y="477520"/>
                  </a:cubicBezTo>
                  <a:cubicBezTo>
                    <a:pt x="6617403" y="471116"/>
                    <a:pt x="6600757" y="463604"/>
                    <a:pt x="6583680" y="457200"/>
                  </a:cubicBezTo>
                  <a:cubicBezTo>
                    <a:pt x="6573652" y="453440"/>
                    <a:pt x="6562562" y="452241"/>
                    <a:pt x="6553200" y="447040"/>
                  </a:cubicBezTo>
                  <a:cubicBezTo>
                    <a:pt x="6531852" y="435180"/>
                    <a:pt x="6515408" y="414123"/>
                    <a:pt x="6492240" y="406400"/>
                  </a:cubicBezTo>
                  <a:cubicBezTo>
                    <a:pt x="6420759" y="382573"/>
                    <a:pt x="6509003" y="413584"/>
                    <a:pt x="6421120" y="375920"/>
                  </a:cubicBezTo>
                  <a:cubicBezTo>
                    <a:pt x="6411276" y="371701"/>
                    <a:pt x="6400219" y="370549"/>
                    <a:pt x="6390640" y="365760"/>
                  </a:cubicBezTo>
                  <a:cubicBezTo>
                    <a:pt x="6320476" y="330678"/>
                    <a:pt x="6404100" y="356425"/>
                    <a:pt x="6319520" y="335280"/>
                  </a:cubicBezTo>
                  <a:cubicBezTo>
                    <a:pt x="6302587" y="325120"/>
                    <a:pt x="6286383" y="313631"/>
                    <a:pt x="6268720" y="304800"/>
                  </a:cubicBezTo>
                  <a:cubicBezTo>
                    <a:pt x="6252408" y="296644"/>
                    <a:pt x="6233931" y="293213"/>
                    <a:pt x="6217920" y="284480"/>
                  </a:cubicBezTo>
                  <a:cubicBezTo>
                    <a:pt x="6196480" y="272786"/>
                    <a:pt x="6180128" y="251563"/>
                    <a:pt x="6156960" y="243840"/>
                  </a:cubicBezTo>
                  <a:lnTo>
                    <a:pt x="6096000" y="223520"/>
                  </a:lnTo>
                  <a:cubicBezTo>
                    <a:pt x="6085840" y="220133"/>
                    <a:pt x="6076084" y="215121"/>
                    <a:pt x="6065520" y="213360"/>
                  </a:cubicBezTo>
                  <a:cubicBezTo>
                    <a:pt x="6045200" y="209973"/>
                    <a:pt x="6024670" y="207669"/>
                    <a:pt x="6004560" y="203200"/>
                  </a:cubicBezTo>
                  <a:cubicBezTo>
                    <a:pt x="5994105" y="200877"/>
                    <a:pt x="5984378" y="195982"/>
                    <a:pt x="5974080" y="193040"/>
                  </a:cubicBezTo>
                  <a:cubicBezTo>
                    <a:pt x="5901071" y="172180"/>
                    <a:pt x="5966444" y="193671"/>
                    <a:pt x="5882640" y="172720"/>
                  </a:cubicBezTo>
                  <a:cubicBezTo>
                    <a:pt x="5872250" y="170123"/>
                    <a:pt x="5862662" y="164660"/>
                    <a:pt x="5852160" y="162560"/>
                  </a:cubicBezTo>
                  <a:cubicBezTo>
                    <a:pt x="5703128" y="132754"/>
                    <a:pt x="5848378" y="169503"/>
                    <a:pt x="5730240" y="142240"/>
                  </a:cubicBezTo>
                  <a:cubicBezTo>
                    <a:pt x="5703028" y="135960"/>
                    <a:pt x="5676507" y="126511"/>
                    <a:pt x="5648960" y="121920"/>
                  </a:cubicBezTo>
                  <a:lnTo>
                    <a:pt x="5588000" y="111760"/>
                  </a:lnTo>
                  <a:cubicBezTo>
                    <a:pt x="5571010" y="108671"/>
                    <a:pt x="5554268" y="104226"/>
                    <a:pt x="5537200" y="101600"/>
                  </a:cubicBezTo>
                  <a:cubicBezTo>
                    <a:pt x="5505925" y="96788"/>
                    <a:pt x="5429703" y="89966"/>
                    <a:pt x="5394960" y="81280"/>
                  </a:cubicBezTo>
                  <a:cubicBezTo>
                    <a:pt x="5374180" y="76085"/>
                    <a:pt x="5354320" y="67733"/>
                    <a:pt x="5334000" y="60960"/>
                  </a:cubicBezTo>
                  <a:cubicBezTo>
                    <a:pt x="5323840" y="57573"/>
                    <a:pt x="5314084" y="52561"/>
                    <a:pt x="5303520" y="50800"/>
                  </a:cubicBezTo>
                  <a:lnTo>
                    <a:pt x="5242560" y="40640"/>
                  </a:lnTo>
                  <a:cubicBezTo>
                    <a:pt x="5225570" y="37551"/>
                    <a:pt x="5208906" y="32537"/>
                    <a:pt x="5191760" y="30480"/>
                  </a:cubicBezTo>
                  <a:cubicBezTo>
                    <a:pt x="5124174" y="22370"/>
                    <a:pt x="5056106" y="18603"/>
                    <a:pt x="4988560" y="10160"/>
                  </a:cubicBezTo>
                  <a:lnTo>
                    <a:pt x="4907280" y="0"/>
                  </a:lnTo>
                  <a:cubicBezTo>
                    <a:pt x="4842933" y="3387"/>
                    <a:pt x="4778453" y="4809"/>
                    <a:pt x="4714240" y="10160"/>
                  </a:cubicBezTo>
                  <a:cubicBezTo>
                    <a:pt x="4697031" y="11594"/>
                    <a:pt x="4680430" y="17231"/>
                    <a:pt x="4663440" y="20320"/>
                  </a:cubicBezTo>
                  <a:cubicBezTo>
                    <a:pt x="4611751" y="29718"/>
                    <a:pt x="4584636" y="33029"/>
                    <a:pt x="4531360" y="40640"/>
                  </a:cubicBezTo>
                  <a:cubicBezTo>
                    <a:pt x="4505245" y="49345"/>
                    <a:pt x="4488306" y="55857"/>
                    <a:pt x="4460240" y="60960"/>
                  </a:cubicBezTo>
                  <a:cubicBezTo>
                    <a:pt x="4436679" y="65244"/>
                    <a:pt x="4412681" y="66836"/>
                    <a:pt x="4389120" y="71120"/>
                  </a:cubicBezTo>
                  <a:cubicBezTo>
                    <a:pt x="4375382" y="73618"/>
                    <a:pt x="4362111" y="78251"/>
                    <a:pt x="4348480" y="81280"/>
                  </a:cubicBezTo>
                  <a:cubicBezTo>
                    <a:pt x="4311190" y="89567"/>
                    <a:pt x="4292437" y="90981"/>
                    <a:pt x="4257040" y="101600"/>
                  </a:cubicBezTo>
                  <a:lnTo>
                    <a:pt x="4165600" y="132080"/>
                  </a:lnTo>
                  <a:cubicBezTo>
                    <a:pt x="4155440" y="135467"/>
                    <a:pt x="4144031" y="136299"/>
                    <a:pt x="4135120" y="142240"/>
                  </a:cubicBezTo>
                  <a:cubicBezTo>
                    <a:pt x="4124960" y="149013"/>
                    <a:pt x="4116421" y="159347"/>
                    <a:pt x="4104640" y="162560"/>
                  </a:cubicBezTo>
                  <a:cubicBezTo>
                    <a:pt x="4078298" y="169744"/>
                    <a:pt x="4050197" y="167688"/>
                    <a:pt x="4023360" y="172720"/>
                  </a:cubicBezTo>
                  <a:cubicBezTo>
                    <a:pt x="3995911" y="177867"/>
                    <a:pt x="3968574" y="184209"/>
                    <a:pt x="3942080" y="193040"/>
                  </a:cubicBezTo>
                  <a:cubicBezTo>
                    <a:pt x="3931920" y="196427"/>
                    <a:pt x="3921990" y="200603"/>
                    <a:pt x="3911600" y="203200"/>
                  </a:cubicBezTo>
                  <a:cubicBezTo>
                    <a:pt x="3837640" y="221690"/>
                    <a:pt x="3881364" y="205403"/>
                    <a:pt x="3799840" y="223520"/>
                  </a:cubicBezTo>
                  <a:cubicBezTo>
                    <a:pt x="3789385" y="225843"/>
                    <a:pt x="3779815" y="231357"/>
                    <a:pt x="3769360" y="233680"/>
                  </a:cubicBezTo>
                  <a:cubicBezTo>
                    <a:pt x="3725167" y="243501"/>
                    <a:pt x="3681843" y="245898"/>
                    <a:pt x="3637280" y="254000"/>
                  </a:cubicBezTo>
                  <a:cubicBezTo>
                    <a:pt x="3623542" y="256498"/>
                    <a:pt x="3610271" y="261131"/>
                    <a:pt x="3596640" y="264160"/>
                  </a:cubicBezTo>
                  <a:cubicBezTo>
                    <a:pt x="3579783" y="267906"/>
                    <a:pt x="3562666" y="270437"/>
                    <a:pt x="3545840" y="274320"/>
                  </a:cubicBezTo>
                  <a:cubicBezTo>
                    <a:pt x="3518628" y="280600"/>
                    <a:pt x="3491653" y="287867"/>
                    <a:pt x="3464560" y="294640"/>
                  </a:cubicBezTo>
                  <a:cubicBezTo>
                    <a:pt x="3451013" y="298027"/>
                    <a:pt x="3437612" y="302062"/>
                    <a:pt x="3423920" y="304800"/>
                  </a:cubicBezTo>
                  <a:cubicBezTo>
                    <a:pt x="3406987" y="308187"/>
                    <a:pt x="3389780" y="310416"/>
                    <a:pt x="3373120" y="314960"/>
                  </a:cubicBezTo>
                  <a:cubicBezTo>
                    <a:pt x="3352456" y="320596"/>
                    <a:pt x="3332480" y="328507"/>
                    <a:pt x="3312160" y="335280"/>
                  </a:cubicBezTo>
                  <a:cubicBezTo>
                    <a:pt x="3302000" y="338667"/>
                    <a:pt x="3290591" y="339499"/>
                    <a:pt x="3281680" y="345440"/>
                  </a:cubicBezTo>
                  <a:cubicBezTo>
                    <a:pt x="3239582" y="373506"/>
                    <a:pt x="3263046" y="362798"/>
                    <a:pt x="3210560" y="375920"/>
                  </a:cubicBezTo>
                  <a:cubicBezTo>
                    <a:pt x="3177164" y="398184"/>
                    <a:pt x="3186406" y="395884"/>
                    <a:pt x="3149600" y="406400"/>
                  </a:cubicBezTo>
                  <a:cubicBezTo>
                    <a:pt x="3138768" y="409495"/>
                    <a:pt x="3091377" y="419555"/>
                    <a:pt x="3078480" y="426720"/>
                  </a:cubicBezTo>
                  <a:cubicBezTo>
                    <a:pt x="2986037" y="478077"/>
                    <a:pt x="3046278" y="448475"/>
                    <a:pt x="2987040" y="497840"/>
                  </a:cubicBezTo>
                  <a:cubicBezTo>
                    <a:pt x="2977659" y="505657"/>
                    <a:pt x="2965686" y="510048"/>
                    <a:pt x="2956560" y="518160"/>
                  </a:cubicBezTo>
                  <a:cubicBezTo>
                    <a:pt x="2839217" y="622465"/>
                    <a:pt x="2952751" y="541019"/>
                    <a:pt x="2834640" y="619760"/>
                  </a:cubicBezTo>
                  <a:lnTo>
                    <a:pt x="2804160" y="640080"/>
                  </a:lnTo>
                  <a:cubicBezTo>
                    <a:pt x="2766615" y="696398"/>
                    <a:pt x="2805322" y="651852"/>
                    <a:pt x="2753360" y="680720"/>
                  </a:cubicBezTo>
                  <a:cubicBezTo>
                    <a:pt x="2732012" y="692580"/>
                    <a:pt x="2715568" y="713637"/>
                    <a:pt x="2692400" y="721360"/>
                  </a:cubicBezTo>
                  <a:cubicBezTo>
                    <a:pt x="2672080" y="728133"/>
                    <a:pt x="2649262" y="729799"/>
                    <a:pt x="2631440" y="741680"/>
                  </a:cubicBezTo>
                  <a:cubicBezTo>
                    <a:pt x="2621280" y="748453"/>
                    <a:pt x="2612118" y="757041"/>
                    <a:pt x="2600960" y="762000"/>
                  </a:cubicBezTo>
                  <a:cubicBezTo>
                    <a:pt x="2581387" y="770699"/>
                    <a:pt x="2557822" y="770439"/>
                    <a:pt x="2540000" y="782320"/>
                  </a:cubicBezTo>
                  <a:cubicBezTo>
                    <a:pt x="2529840" y="789093"/>
                    <a:pt x="2520678" y="797681"/>
                    <a:pt x="2509520" y="802640"/>
                  </a:cubicBezTo>
                  <a:cubicBezTo>
                    <a:pt x="2489947" y="811339"/>
                    <a:pt x="2469340" y="817765"/>
                    <a:pt x="2448560" y="822960"/>
                  </a:cubicBezTo>
                  <a:cubicBezTo>
                    <a:pt x="2405073" y="833832"/>
                    <a:pt x="2404414" y="834681"/>
                    <a:pt x="2357120" y="843280"/>
                  </a:cubicBezTo>
                  <a:cubicBezTo>
                    <a:pt x="2336852" y="846965"/>
                    <a:pt x="2316270" y="848971"/>
                    <a:pt x="2296160" y="853440"/>
                  </a:cubicBezTo>
                  <a:cubicBezTo>
                    <a:pt x="2285705" y="855763"/>
                    <a:pt x="2275978" y="860658"/>
                    <a:pt x="2265680" y="863600"/>
                  </a:cubicBezTo>
                  <a:cubicBezTo>
                    <a:pt x="2252254" y="867436"/>
                    <a:pt x="2238415" y="869748"/>
                    <a:pt x="2225040" y="873760"/>
                  </a:cubicBezTo>
                  <a:cubicBezTo>
                    <a:pt x="2204524" y="879915"/>
                    <a:pt x="2184400" y="887307"/>
                    <a:pt x="2164080" y="894080"/>
                  </a:cubicBezTo>
                  <a:cubicBezTo>
                    <a:pt x="2153920" y="897467"/>
                    <a:pt x="2144102" y="902140"/>
                    <a:pt x="2133600" y="904240"/>
                  </a:cubicBezTo>
                  <a:cubicBezTo>
                    <a:pt x="2104596" y="910041"/>
                    <a:pt x="2070857" y="915951"/>
                    <a:pt x="2042160" y="924560"/>
                  </a:cubicBezTo>
                  <a:cubicBezTo>
                    <a:pt x="2021644" y="930715"/>
                    <a:pt x="2001520" y="938107"/>
                    <a:pt x="1981200" y="944880"/>
                  </a:cubicBezTo>
                  <a:lnTo>
                    <a:pt x="1920240" y="965200"/>
                  </a:lnTo>
                  <a:lnTo>
                    <a:pt x="1889760" y="975360"/>
                  </a:lnTo>
                  <a:cubicBezTo>
                    <a:pt x="1879600" y="978747"/>
                    <a:pt x="1869844" y="983759"/>
                    <a:pt x="1859280" y="985520"/>
                  </a:cubicBezTo>
                  <a:lnTo>
                    <a:pt x="1798320" y="995680"/>
                  </a:lnTo>
                  <a:cubicBezTo>
                    <a:pt x="1781330" y="998769"/>
                    <a:pt x="1764615" y="1003398"/>
                    <a:pt x="1747520" y="1005840"/>
                  </a:cubicBezTo>
                  <a:cubicBezTo>
                    <a:pt x="1717161" y="1010177"/>
                    <a:pt x="1686439" y="1011663"/>
                    <a:pt x="1656080" y="1016000"/>
                  </a:cubicBezTo>
                  <a:cubicBezTo>
                    <a:pt x="1638985" y="1018442"/>
                    <a:pt x="1622375" y="1023718"/>
                    <a:pt x="1605280" y="1026160"/>
                  </a:cubicBezTo>
                  <a:cubicBezTo>
                    <a:pt x="1574921" y="1030497"/>
                    <a:pt x="1544320" y="1032933"/>
                    <a:pt x="1513840" y="1036320"/>
                  </a:cubicBezTo>
                  <a:cubicBezTo>
                    <a:pt x="1459653" y="1032933"/>
                    <a:pt x="1405274" y="1031844"/>
                    <a:pt x="1351280" y="1026160"/>
                  </a:cubicBezTo>
                  <a:cubicBezTo>
                    <a:pt x="1318933" y="1022755"/>
                    <a:pt x="1318632" y="1009836"/>
                    <a:pt x="1290320" y="995680"/>
                  </a:cubicBezTo>
                  <a:cubicBezTo>
                    <a:pt x="1280741" y="990891"/>
                    <a:pt x="1270000" y="988907"/>
                    <a:pt x="1259840" y="985520"/>
                  </a:cubicBezTo>
                  <a:cubicBezTo>
                    <a:pt x="1237370" y="963050"/>
                    <a:pt x="1223185" y="952850"/>
                    <a:pt x="1209040" y="924560"/>
                  </a:cubicBezTo>
                  <a:cubicBezTo>
                    <a:pt x="1192513" y="891506"/>
                    <a:pt x="1207677" y="892717"/>
                    <a:pt x="1178560" y="863600"/>
                  </a:cubicBezTo>
                  <a:cubicBezTo>
                    <a:pt x="1169926" y="854966"/>
                    <a:pt x="1157461" y="851097"/>
                    <a:pt x="1148080" y="843280"/>
                  </a:cubicBezTo>
                  <a:cubicBezTo>
                    <a:pt x="1137042" y="834082"/>
                    <a:pt x="1129555" y="820770"/>
                    <a:pt x="1117600" y="812800"/>
                  </a:cubicBezTo>
                  <a:cubicBezTo>
                    <a:pt x="1108689" y="806859"/>
                    <a:pt x="1096699" y="807429"/>
                    <a:pt x="1087120" y="802640"/>
                  </a:cubicBezTo>
                  <a:cubicBezTo>
                    <a:pt x="1058830" y="788495"/>
                    <a:pt x="1048630" y="774310"/>
                    <a:pt x="1026160" y="751840"/>
                  </a:cubicBezTo>
                  <a:cubicBezTo>
                    <a:pt x="1022773" y="741680"/>
                    <a:pt x="1023573" y="728933"/>
                    <a:pt x="1016000" y="721360"/>
                  </a:cubicBezTo>
                  <a:cubicBezTo>
                    <a:pt x="951931" y="657291"/>
                    <a:pt x="975664" y="696112"/>
                    <a:pt x="924560" y="670560"/>
                  </a:cubicBezTo>
                  <a:cubicBezTo>
                    <a:pt x="913638" y="665099"/>
                    <a:pt x="905238" y="655199"/>
                    <a:pt x="894080" y="650240"/>
                  </a:cubicBezTo>
                  <a:cubicBezTo>
                    <a:pt x="874507" y="641541"/>
                    <a:pt x="850942" y="641801"/>
                    <a:pt x="833120" y="629920"/>
                  </a:cubicBezTo>
                  <a:cubicBezTo>
                    <a:pt x="780077" y="594558"/>
                    <a:pt x="826203" y="619721"/>
                    <a:pt x="751840" y="599440"/>
                  </a:cubicBezTo>
                  <a:lnTo>
                    <a:pt x="660400" y="568960"/>
                  </a:lnTo>
                  <a:cubicBezTo>
                    <a:pt x="650240" y="565573"/>
                    <a:pt x="640484" y="560561"/>
                    <a:pt x="629920" y="558800"/>
                  </a:cubicBezTo>
                  <a:cubicBezTo>
                    <a:pt x="609600" y="555413"/>
                    <a:pt x="589353" y="551553"/>
                    <a:pt x="568960" y="548640"/>
                  </a:cubicBezTo>
                  <a:cubicBezTo>
                    <a:pt x="541930" y="544779"/>
                    <a:pt x="514613" y="542969"/>
                    <a:pt x="487680" y="538480"/>
                  </a:cubicBezTo>
                  <a:cubicBezTo>
                    <a:pt x="473906" y="536184"/>
                    <a:pt x="460732" y="531058"/>
                    <a:pt x="447040" y="528320"/>
                  </a:cubicBezTo>
                  <a:cubicBezTo>
                    <a:pt x="426840" y="524280"/>
                    <a:pt x="406500" y="520883"/>
                    <a:pt x="386080" y="518160"/>
                  </a:cubicBezTo>
                  <a:cubicBezTo>
                    <a:pt x="304292" y="507255"/>
                    <a:pt x="212631" y="500618"/>
                    <a:pt x="132080" y="497840"/>
                  </a:cubicBezTo>
                  <a:cubicBezTo>
                    <a:pt x="88079" y="496323"/>
                    <a:pt x="44027" y="497840"/>
                    <a:pt x="0" y="497840"/>
                  </a:cubicBezTo>
                </a:path>
              </a:pathLst>
            </a:custGeom>
            <a:noFill/>
            <a:ln w="47625">
              <a:solidFill>
                <a:srgbClr val="FF0000"/>
              </a:solidFill>
              <a:prstDash val="sysDot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2CB32B71-21B0-4345-A0DA-95904167A7DE}"/>
                </a:ext>
              </a:extLst>
            </p:cNvPr>
            <p:cNvSpPr txBox="1"/>
            <p:nvPr/>
          </p:nvSpPr>
          <p:spPr>
            <a:xfrm>
              <a:off x="8358332" y="1038862"/>
              <a:ext cx="1128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FF0000"/>
                  </a:solidFill>
                </a:rPr>
                <a:t>gradients</a:t>
              </a:r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F8BB0AB-53D1-8E4B-9032-5ED640EE8DCB}"/>
              </a:ext>
            </a:extLst>
          </p:cNvPr>
          <p:cNvGrpSpPr/>
          <p:nvPr/>
        </p:nvGrpSpPr>
        <p:grpSpPr>
          <a:xfrm>
            <a:off x="309880" y="5626971"/>
            <a:ext cx="11408999" cy="1477328"/>
            <a:chOff x="4698284" y="5882640"/>
            <a:chExt cx="11408999" cy="1477328"/>
          </a:xfrm>
        </p:grpSpPr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57772FD-1EAE-CB4D-9472-04000B815B7C}"/>
                </a:ext>
              </a:extLst>
            </p:cNvPr>
            <p:cNvSpPr txBox="1"/>
            <p:nvPr/>
          </p:nvSpPr>
          <p:spPr>
            <a:xfrm>
              <a:off x="4698284" y="5882640"/>
              <a:ext cx="1140899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Note-1: The term over fake samples is </a:t>
              </a:r>
              <a:r>
                <a:rPr lang="en-US" b="1" dirty="0"/>
                <a:t>also a function of the Generator</a:t>
              </a:r>
              <a:r>
                <a:rPr lang="en-US" dirty="0"/>
                <a:t> parameters </a:t>
              </a:r>
            </a:p>
            <a:p>
              <a:pPr algn="ctr"/>
              <a:r>
                <a:rPr lang="en-US" dirty="0"/>
                <a:t>Note-2: The generated output G(z)</a:t>
              </a:r>
              <a:r>
                <a:rPr lang="en-US" b="1" dirty="0"/>
                <a:t>  is “just” another activation map</a:t>
              </a:r>
              <a:r>
                <a:rPr lang="en-US" dirty="0"/>
                <a:t>, on top of which we connect the Discriminator.</a:t>
              </a:r>
            </a:p>
            <a:p>
              <a:pPr algn="ctr"/>
              <a:r>
                <a:rPr lang="en-US" dirty="0"/>
                <a:t>Therefore, we </a:t>
              </a:r>
              <a:r>
                <a:rPr lang="en-US" b="1" dirty="0"/>
                <a:t>can backpropagate through the generated output G(z).</a:t>
              </a:r>
              <a:br>
                <a:rPr lang="en-US" b="1" dirty="0"/>
              </a:br>
              <a:r>
                <a:rPr lang="en-US" dirty="0"/>
                <a:t>We can use this to alter parameters of G to change this term in the opposite direction and </a:t>
              </a:r>
              <a:r>
                <a:rPr lang="en-US" b="1" dirty="0"/>
                <a:t>confuse</a:t>
              </a:r>
              <a:r>
                <a:rPr lang="en-US" dirty="0"/>
                <a:t> the Discriminator! </a:t>
              </a:r>
            </a:p>
            <a:p>
              <a:pPr algn="ctr"/>
              <a:r>
                <a:rPr lang="en-US" dirty="0"/>
                <a:t> </a:t>
              </a:r>
            </a:p>
          </p:txBody>
        </p:sp>
        <p:pic>
          <p:nvPicPr>
            <p:cNvPr id="180" name="Picture 179">
              <a:extLst>
                <a:ext uri="{FF2B5EF4-FFF2-40B4-BE49-F238E27FC236}">
                  <a16:creationId xmlns:a16="http://schemas.microsoft.com/office/drawing/2014/main" id="{FEA5E1CA-84CF-EB4D-A89A-4A205E632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4390142" y="5938388"/>
              <a:ext cx="126171" cy="2129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27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Adversarial Training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36E57B7-A81F-644F-B7E1-9CC9F2DB8082}"/>
              </a:ext>
            </a:extLst>
          </p:cNvPr>
          <p:cNvGrpSpPr/>
          <p:nvPr/>
        </p:nvGrpSpPr>
        <p:grpSpPr>
          <a:xfrm>
            <a:off x="5827245" y="4110396"/>
            <a:ext cx="824129" cy="330636"/>
            <a:chOff x="6877565" y="3004988"/>
            <a:chExt cx="824129" cy="577500"/>
          </a:xfrm>
        </p:grpSpPr>
        <p:sp>
          <p:nvSpPr>
            <p:cNvPr id="93" name="Right Brace 92">
              <a:extLst>
                <a:ext uri="{FF2B5EF4-FFF2-40B4-BE49-F238E27FC236}">
                  <a16:creationId xmlns:a16="http://schemas.microsoft.com/office/drawing/2014/main" id="{1583BE97-8B51-314E-BC03-3091C7FA1053}"/>
                </a:ext>
              </a:extLst>
            </p:cNvPr>
            <p:cNvSpPr/>
            <p:nvPr/>
          </p:nvSpPr>
          <p:spPr>
            <a:xfrm rot="5400000">
              <a:off x="7157540" y="2725013"/>
              <a:ext cx="264180" cy="824129"/>
            </a:xfrm>
            <a:prstGeom prst="rightBrace">
              <a:avLst>
                <a:gd name="adj1" fmla="val 8959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6223C-B550-5944-8085-51DDE0907486}"/>
                </a:ext>
              </a:extLst>
            </p:cNvPr>
            <p:cNvCxnSpPr>
              <a:cxnSpLocks/>
              <a:stCxn id="93" idx="1"/>
            </p:cNvCxnSpPr>
            <p:nvPr/>
          </p:nvCxnSpPr>
          <p:spPr>
            <a:xfrm>
              <a:off x="7289630" y="3269168"/>
              <a:ext cx="0" cy="31332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ED44592-2183-D645-8138-B0164A320108}"/>
              </a:ext>
            </a:extLst>
          </p:cNvPr>
          <p:cNvGrpSpPr/>
          <p:nvPr/>
        </p:nvGrpSpPr>
        <p:grpSpPr>
          <a:xfrm>
            <a:off x="8009703" y="4042784"/>
            <a:ext cx="644959" cy="278271"/>
            <a:chOff x="6909467" y="3226423"/>
            <a:chExt cx="644959" cy="507643"/>
          </a:xfrm>
        </p:grpSpPr>
        <p:sp>
          <p:nvSpPr>
            <p:cNvPr id="96" name="Right Brace 95">
              <a:extLst>
                <a:ext uri="{FF2B5EF4-FFF2-40B4-BE49-F238E27FC236}">
                  <a16:creationId xmlns:a16="http://schemas.microsoft.com/office/drawing/2014/main" id="{352DF25E-7D4F-EB4C-8FA9-F708F1E8D166}"/>
                </a:ext>
              </a:extLst>
            </p:cNvPr>
            <p:cNvSpPr/>
            <p:nvPr/>
          </p:nvSpPr>
          <p:spPr>
            <a:xfrm rot="5400000" flipH="1">
              <a:off x="7148046" y="3327685"/>
              <a:ext cx="167802" cy="644959"/>
            </a:xfrm>
            <a:prstGeom prst="rightBrace">
              <a:avLst>
                <a:gd name="adj1" fmla="val 46639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26AA2FA6-5CA5-104B-B566-792523D97182}"/>
                </a:ext>
              </a:extLst>
            </p:cNvPr>
            <p:cNvCxnSpPr>
              <a:cxnSpLocks/>
            </p:cNvCxnSpPr>
            <p:nvPr/>
          </p:nvCxnSpPr>
          <p:spPr>
            <a:xfrm>
              <a:off x="7109044" y="3226423"/>
              <a:ext cx="93577" cy="35278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9B38902E-3308-0148-8BD3-AA594BF4AC8C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4AD19099-AD53-F84D-89E1-E40D60F6D15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6017" y="3769386"/>
            <a:ext cx="7908782" cy="411993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4B95A07B-D631-0B4F-8207-2700EEADBD7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47705" y="4322915"/>
            <a:ext cx="8189798" cy="397857"/>
          </a:xfrm>
          <a:prstGeom prst="rect">
            <a:avLst/>
          </a:prstGeom>
        </p:spPr>
      </p:pic>
      <p:sp>
        <p:nvSpPr>
          <p:cNvPr id="126" name="TextBox 125">
            <a:extLst>
              <a:ext uri="{FF2B5EF4-FFF2-40B4-BE49-F238E27FC236}">
                <a16:creationId xmlns:a16="http://schemas.microsoft.com/office/drawing/2014/main" id="{228B3AA0-A756-A64E-8C2D-4E9C384208B6}"/>
              </a:ext>
            </a:extLst>
          </p:cNvPr>
          <p:cNvSpPr txBox="1"/>
          <p:nvPr/>
        </p:nvSpPr>
        <p:spPr>
          <a:xfrm>
            <a:off x="602159" y="5301743"/>
            <a:ext cx="113002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Two-player Min-Max game </a:t>
            </a:r>
            <a:r>
              <a:rPr lang="en-US" sz="2200" dirty="0"/>
              <a:t>for optimization (from Game Theory):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For given (fixed) G, D tries to </a:t>
            </a:r>
            <a:r>
              <a:rPr lang="en-US" sz="2200" b="1" dirty="0"/>
              <a:t>maximize</a:t>
            </a:r>
            <a:r>
              <a:rPr lang="en-US" sz="2200" dirty="0"/>
              <a:t> D’s accuracy of separating Reals from Fakes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For given (fixed) D, G tries to </a:t>
            </a:r>
            <a:r>
              <a:rPr lang="en-US" sz="2200" b="1" dirty="0"/>
              <a:t>minimize</a:t>
            </a:r>
            <a:r>
              <a:rPr lang="en-US" sz="2200" dirty="0"/>
              <a:t> D’s accuracy of separating Reals from Fakes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Therefore called “adversarial”.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917BC1-6A99-C048-9E88-9C991328CBBC}"/>
              </a:ext>
            </a:extLst>
          </p:cNvPr>
          <p:cNvGrpSpPr/>
          <p:nvPr/>
        </p:nvGrpSpPr>
        <p:grpSpPr>
          <a:xfrm>
            <a:off x="3100559" y="4664239"/>
            <a:ext cx="8253240" cy="579632"/>
            <a:chOff x="3100559" y="4720511"/>
            <a:chExt cx="8253240" cy="57963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C2C4C89-66A2-8143-922C-85A55974D864}"/>
                </a:ext>
              </a:extLst>
            </p:cNvPr>
            <p:cNvGrpSpPr/>
            <p:nvPr/>
          </p:nvGrpSpPr>
          <p:grpSpPr>
            <a:xfrm>
              <a:off x="5427884" y="4900033"/>
              <a:ext cx="5925915" cy="400110"/>
              <a:chOff x="5287206" y="4871897"/>
              <a:chExt cx="5925915" cy="400110"/>
            </a:xfrm>
          </p:grpSpPr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F5C2AABC-3C52-F84D-8E94-A21E0958F930}"/>
                  </a:ext>
                </a:extLst>
              </p:cNvPr>
              <p:cNvSpPr txBox="1"/>
              <p:nvPr/>
            </p:nvSpPr>
            <p:spPr>
              <a:xfrm>
                <a:off x="6799198" y="4871897"/>
                <a:ext cx="44139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Objective function of the Min-Max game</a:t>
                </a:r>
              </a:p>
            </p:txBody>
          </p:sp>
          <p:pic>
            <p:nvPicPr>
              <p:cNvPr id="128" name="Picture 127">
                <a:extLst>
                  <a:ext uri="{FF2B5EF4-FFF2-40B4-BE49-F238E27FC236}">
                    <a16:creationId xmlns:a16="http://schemas.microsoft.com/office/drawing/2014/main" id="{4704EE3B-19B8-3A4C-A17F-A5920D3BCD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87206" y="4914225"/>
                <a:ext cx="1262606" cy="276429"/>
              </a:xfrm>
              <a:prstGeom prst="rect">
                <a:avLst/>
              </a:prstGeom>
            </p:spPr>
          </p:pic>
        </p:grpSp>
        <p:sp>
          <p:nvSpPr>
            <p:cNvPr id="139" name="Right Brace 138">
              <a:extLst>
                <a:ext uri="{FF2B5EF4-FFF2-40B4-BE49-F238E27FC236}">
                  <a16:creationId xmlns:a16="http://schemas.microsoft.com/office/drawing/2014/main" id="{BC17BC13-AF7D-1E4E-BC90-D68E2DF6982E}"/>
                </a:ext>
              </a:extLst>
            </p:cNvPr>
            <p:cNvSpPr/>
            <p:nvPr/>
          </p:nvSpPr>
          <p:spPr>
            <a:xfrm rot="5400000">
              <a:off x="5773091" y="2047979"/>
              <a:ext cx="209040" cy="5554103"/>
            </a:xfrm>
            <a:prstGeom prst="rightBrace">
              <a:avLst>
                <a:gd name="adj1" fmla="val 99712"/>
                <a:gd name="adj2" fmla="val 50000"/>
              </a:avLst>
            </a:prstGeom>
            <a:no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4" name="Footer Placeholder 2">
            <a:extLst>
              <a:ext uri="{FF2B5EF4-FFF2-40B4-BE49-F238E27FC236}">
                <a16:creationId xmlns:a16="http://schemas.microsoft.com/office/drawing/2014/main" id="{47F9BB49-A909-9440-9784-8E3296AB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98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</p:spTree>
    <p:extLst>
      <p:ext uri="{BB962C8B-B14F-4D97-AF65-F5344CB8AC3E}">
        <p14:creationId xmlns:p14="http://schemas.microsoft.com/office/powerpoint/2010/main" val="372084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AEA88F45-6C7C-AA4E-BCC4-C1AF830D21E2}"/>
              </a:ext>
            </a:extLst>
          </p:cNvPr>
          <p:cNvGrpSpPr/>
          <p:nvPr/>
        </p:nvGrpSpPr>
        <p:grpSpPr>
          <a:xfrm>
            <a:off x="5980781" y="3455646"/>
            <a:ext cx="1522723" cy="1324107"/>
            <a:chOff x="8675617" y="5068529"/>
            <a:chExt cx="1522723" cy="1324107"/>
          </a:xfrm>
        </p:grpSpPr>
        <p:pic>
          <p:nvPicPr>
            <p:cNvPr id="55" name="Picture 54" descr="Chart&#10;&#10;Description automatically generated">
              <a:extLst>
                <a:ext uri="{FF2B5EF4-FFF2-40B4-BE49-F238E27FC236}">
                  <a16:creationId xmlns:a16="http://schemas.microsoft.com/office/drawing/2014/main" id="{92E4A97C-29B7-0A4E-A476-174AE31A1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56" name="Picture 55" descr="Chart&#10;&#10;Description automatically generated">
              <a:extLst>
                <a:ext uri="{FF2B5EF4-FFF2-40B4-BE49-F238E27FC236}">
                  <a16:creationId xmlns:a16="http://schemas.microsoft.com/office/drawing/2014/main" id="{FE3937CD-B4D8-4B45-9D08-6CB44C99C6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108F0-4231-5440-8FBD-58DEE152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A1914-A7DD-1B48-86D8-07EAE8BB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Neural Computation – Konstantinos Kamnitsas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953D2D2-C15A-8A45-9D14-4CC4D1690A74}"/>
              </a:ext>
            </a:extLst>
          </p:cNvPr>
          <p:cNvGrpSpPr/>
          <p:nvPr/>
        </p:nvGrpSpPr>
        <p:grpSpPr>
          <a:xfrm>
            <a:off x="269823" y="1471531"/>
            <a:ext cx="11737297" cy="1255560"/>
            <a:chOff x="269823" y="1798280"/>
            <a:chExt cx="11737297" cy="12555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F95BA-B6DD-EE48-8E04-3B57C6252D55}"/>
                </a:ext>
              </a:extLst>
            </p:cNvPr>
            <p:cNvSpPr txBox="1"/>
            <p:nvPr/>
          </p:nvSpPr>
          <p:spPr>
            <a:xfrm>
              <a:off x="269823" y="1798280"/>
              <a:ext cx="117372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“</a:t>
              </a:r>
              <a:r>
                <a:rPr lang="en-GB" sz="2400" dirty="0"/>
                <a:t>A generative model describes </a:t>
              </a:r>
              <a:r>
                <a:rPr lang="en-GB" sz="2400" b="1" dirty="0"/>
                <a:t>how a dataset is generated</a:t>
              </a:r>
              <a:r>
                <a:rPr lang="en-GB" sz="2400" dirty="0"/>
                <a:t>, in terms of a </a:t>
              </a:r>
              <a:r>
                <a:rPr lang="en-GB" sz="2400" b="1" dirty="0"/>
                <a:t>probabilistic model</a:t>
              </a:r>
              <a:r>
                <a:rPr lang="en-GB" sz="2400" dirty="0"/>
                <a:t>.</a:t>
              </a:r>
            </a:p>
            <a:p>
              <a:pPr algn="ctr"/>
              <a:r>
                <a:rPr lang="en-GB" sz="2400" dirty="0"/>
                <a:t>By </a:t>
              </a:r>
              <a:r>
                <a:rPr lang="en-GB" sz="2400" b="1" u="sng" dirty="0"/>
                <a:t>sampling</a:t>
              </a:r>
              <a:r>
                <a:rPr lang="en-GB" sz="2400" dirty="0"/>
                <a:t> from this model, we are </a:t>
              </a:r>
              <a:r>
                <a:rPr lang="en-GB" sz="2400" b="1" u="sng" dirty="0"/>
                <a:t>able to generate new data</a:t>
              </a:r>
              <a:r>
                <a:rPr lang="en-GB" sz="2400" dirty="0"/>
                <a:t>.”</a:t>
              </a:r>
              <a:endParaRPr lang="en-US" sz="2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9C4F82-09F0-A94E-AD26-7FA0EC145395}"/>
                </a:ext>
              </a:extLst>
            </p:cNvPr>
            <p:cNvSpPr txBox="1"/>
            <p:nvPr/>
          </p:nvSpPr>
          <p:spPr>
            <a:xfrm>
              <a:off x="7362886" y="2684508"/>
              <a:ext cx="43148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Generative Deep Learning, by David Foster</a:t>
              </a:r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D1230F96-D09F-5645-BA6C-FACBAFE77A2F}"/>
              </a:ext>
            </a:extLst>
          </p:cNvPr>
          <p:cNvSpPr txBox="1">
            <a:spLocks/>
          </p:cNvSpPr>
          <p:nvPr/>
        </p:nvSpPr>
        <p:spPr>
          <a:xfrm>
            <a:off x="498763" y="124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a Generative Model?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B6808E5-41DD-B042-A9FC-554A1A1E6C7C}"/>
              </a:ext>
            </a:extLst>
          </p:cNvPr>
          <p:cNvGrpSpPr/>
          <p:nvPr/>
        </p:nvGrpSpPr>
        <p:grpSpPr>
          <a:xfrm>
            <a:off x="678047" y="3467519"/>
            <a:ext cx="4436405" cy="834558"/>
            <a:chOff x="974763" y="4003846"/>
            <a:chExt cx="4436405" cy="83455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84EFB65-EB3A-7945-802C-A0A95DEAB1CE}"/>
                </a:ext>
              </a:extLst>
            </p:cNvPr>
            <p:cNvSpPr txBox="1"/>
            <p:nvPr/>
          </p:nvSpPr>
          <p:spPr>
            <a:xfrm>
              <a:off x="974763" y="4003846"/>
              <a:ext cx="245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/>
                <a:t>Generative</a:t>
              </a:r>
              <a:r>
                <a:rPr lang="en-GB" sz="2000" dirty="0"/>
                <a:t> models:</a:t>
              </a:r>
              <a:endParaRPr lang="en-US" sz="2000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DBC281B-30A9-E147-9506-7B5A4BF00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5939" y="4028561"/>
              <a:ext cx="1719406" cy="33549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435AB56-F225-3B47-9E2F-68CC6A372555}"/>
                </a:ext>
              </a:extLst>
            </p:cNvPr>
            <p:cNvSpPr txBox="1"/>
            <p:nvPr/>
          </p:nvSpPr>
          <p:spPr>
            <a:xfrm>
              <a:off x="2852438" y="4469072"/>
              <a:ext cx="2558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We assume: z “causes” x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A35588-BADE-2945-AA91-B5F7E7869AF6}"/>
              </a:ext>
            </a:extLst>
          </p:cNvPr>
          <p:cNvGrpSpPr/>
          <p:nvPr/>
        </p:nvGrpSpPr>
        <p:grpSpPr>
          <a:xfrm>
            <a:off x="7272597" y="3478510"/>
            <a:ext cx="4263407" cy="1018746"/>
            <a:chOff x="7272597" y="3661389"/>
            <a:chExt cx="4263407" cy="101874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55A4396-52CE-0344-B527-7CB1E011832B}"/>
                </a:ext>
              </a:extLst>
            </p:cNvPr>
            <p:cNvGrpSpPr/>
            <p:nvPr/>
          </p:nvGrpSpPr>
          <p:grpSpPr>
            <a:xfrm>
              <a:off x="7272597" y="3661389"/>
              <a:ext cx="4263407" cy="1018746"/>
              <a:chOff x="7272597" y="3661389"/>
              <a:chExt cx="4263407" cy="1018746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7584044E-4315-7542-B526-D94E53906248}"/>
                  </a:ext>
                </a:extLst>
              </p:cNvPr>
              <p:cNvGrpSpPr/>
              <p:nvPr/>
            </p:nvGrpSpPr>
            <p:grpSpPr>
              <a:xfrm>
                <a:off x="7272597" y="3661389"/>
                <a:ext cx="4263407" cy="1018746"/>
                <a:chOff x="7269501" y="5197079"/>
                <a:chExt cx="4263407" cy="101874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3E168E2E-6C91-A54E-BC96-9933A850571C}"/>
                    </a:ext>
                  </a:extLst>
                </p:cNvPr>
                <p:cNvGrpSpPr/>
                <p:nvPr/>
              </p:nvGrpSpPr>
              <p:grpSpPr>
                <a:xfrm>
                  <a:off x="7269501" y="5197079"/>
                  <a:ext cx="2368352" cy="1018746"/>
                  <a:chOff x="7334688" y="5045851"/>
                  <a:chExt cx="2368352" cy="1018746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0DA62A05-23FB-B54F-91F8-A42BC8030A58}"/>
                      </a:ext>
                    </a:extLst>
                  </p:cNvPr>
                  <p:cNvGrpSpPr/>
                  <p:nvPr/>
                </p:nvGrpSpPr>
                <p:grpSpPr>
                  <a:xfrm>
                    <a:off x="8683819" y="5145374"/>
                    <a:ext cx="1019221" cy="919223"/>
                    <a:chOff x="7267187" y="5242705"/>
                    <a:chExt cx="1019221" cy="919223"/>
                  </a:xfrm>
                </p:grpSpPr>
                <p:pic>
                  <p:nvPicPr>
                    <p:cNvPr id="18" name="Picture 17" descr="A picture containing chart&#10;&#10;Description automatically generated">
                      <a:extLst>
                        <a:ext uri="{FF2B5EF4-FFF2-40B4-BE49-F238E27FC236}">
                          <a16:creationId xmlns:a16="http://schemas.microsoft.com/office/drawing/2014/main" id="{FC5A9F04-E935-6044-AD9C-CC47E1CAF17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7"/>
                    <a:srcRect l="67256"/>
                    <a:stretch/>
                  </p:blipFill>
                  <p:spPr>
                    <a:xfrm>
                      <a:off x="7267187" y="5242705"/>
                      <a:ext cx="733080" cy="91922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9" name="Picture 18">
                      <a:extLst>
                        <a:ext uri="{FF2B5EF4-FFF2-40B4-BE49-F238E27FC236}">
                          <a16:creationId xmlns:a16="http://schemas.microsoft.com/office/drawing/2014/main" id="{52F2B82F-86BC-FB4D-B56F-7AB9140A158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8045108" y="5515893"/>
                      <a:ext cx="241300" cy="33020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DC884ECE-1C7F-E941-8A8F-E26A27AF1FB3}"/>
                      </a:ext>
                    </a:extLst>
                  </p:cNvPr>
                  <p:cNvGrpSpPr/>
                  <p:nvPr/>
                </p:nvGrpSpPr>
                <p:grpSpPr>
                  <a:xfrm>
                    <a:off x="7334688" y="5045851"/>
                    <a:ext cx="942845" cy="646476"/>
                    <a:chOff x="6206106" y="5279057"/>
                    <a:chExt cx="942845" cy="646476"/>
                  </a:xfrm>
                </p:grpSpPr>
                <p:sp>
                  <p:nvSpPr>
                    <p:cNvPr id="22" name="Freeform 21">
                      <a:extLst>
                        <a:ext uri="{FF2B5EF4-FFF2-40B4-BE49-F238E27FC236}">
                          <a16:creationId xmlns:a16="http://schemas.microsoft.com/office/drawing/2014/main" id="{F662E2A2-9B9E-4947-88DB-2BCE91944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9434" y="5761352"/>
                      <a:ext cx="532435" cy="164181"/>
                    </a:xfrm>
                    <a:custGeom>
                      <a:avLst/>
                      <a:gdLst>
                        <a:gd name="connsiteX0" fmla="*/ 0 w 532435"/>
                        <a:gd name="connsiteY0" fmla="*/ 116402 h 164181"/>
                        <a:gd name="connsiteX1" fmla="*/ 150471 w 532435"/>
                        <a:gd name="connsiteY1" fmla="*/ 655 h 164181"/>
                        <a:gd name="connsiteX2" fmla="*/ 266218 w 532435"/>
                        <a:gd name="connsiteY2" fmla="*/ 162700 h 164181"/>
                        <a:gd name="connsiteX3" fmla="*/ 416688 w 532435"/>
                        <a:gd name="connsiteY3" fmla="*/ 81678 h 164181"/>
                        <a:gd name="connsiteX4" fmla="*/ 532435 w 532435"/>
                        <a:gd name="connsiteY4" fmla="*/ 93252 h 1641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2435" h="164181">
                          <a:moveTo>
                            <a:pt x="0" y="116402"/>
                          </a:moveTo>
                          <a:cubicBezTo>
                            <a:pt x="53050" y="54670"/>
                            <a:pt x="106101" y="-7061"/>
                            <a:pt x="150471" y="655"/>
                          </a:cubicBezTo>
                          <a:cubicBezTo>
                            <a:pt x="194841" y="8371"/>
                            <a:pt x="221849" y="149196"/>
                            <a:pt x="266218" y="162700"/>
                          </a:cubicBezTo>
                          <a:cubicBezTo>
                            <a:pt x="310587" y="176204"/>
                            <a:pt x="372318" y="93253"/>
                            <a:pt x="416688" y="81678"/>
                          </a:cubicBezTo>
                          <a:cubicBezTo>
                            <a:pt x="461058" y="70103"/>
                            <a:pt x="435979" y="89394"/>
                            <a:pt x="532435" y="93252"/>
                          </a:cubicBezTo>
                        </a:path>
                      </a:pathLst>
                    </a:custGeom>
                    <a:noFill/>
                    <a:ln w="34925">
                      <a:solidFill>
                        <a:schemeClr val="tx1"/>
                      </a:solidFill>
                      <a:tailEnd type="arrow" w="lg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9E570B1D-FA52-764B-A592-39781C62EC1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06106" y="5279057"/>
                      <a:ext cx="942845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600" dirty="0"/>
                        <a:t>Sampling</a:t>
                      </a:r>
                    </a:p>
                  </p:txBody>
                </p:sp>
              </p:grpSp>
            </p:grp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5CA0E04C-95AA-6840-8314-C232CCFBB216}"/>
                    </a:ext>
                  </a:extLst>
                </p:cNvPr>
                <p:cNvSpPr txBox="1"/>
                <p:nvPr/>
              </p:nvSpPr>
              <p:spPr>
                <a:xfrm>
                  <a:off x="9736141" y="5467528"/>
                  <a:ext cx="179676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Generated new data point</a:t>
                  </a:r>
                </a:p>
              </p:txBody>
            </p:sp>
          </p:grp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D723C19-E313-7D40-AB1C-4B5407BB42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12020" y="3700126"/>
                <a:ext cx="266481" cy="213185"/>
              </a:xfrm>
              <a:prstGeom prst="rect">
                <a:avLst/>
              </a:prstGeom>
            </p:spPr>
          </p:pic>
        </p:grp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464D17E3-87EC-CA43-BD77-4B78946F1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237298" y="4057705"/>
              <a:ext cx="210695" cy="322239"/>
            </a:xfrm>
            <a:prstGeom prst="rect">
              <a:avLst/>
            </a:prstGeom>
          </p:spPr>
        </p:pic>
      </p:grpSp>
      <p:pic>
        <p:nvPicPr>
          <p:cNvPr id="44" name="Picture 43" descr="A camera on a tripod&#10;&#10;Description automatically generated">
            <a:extLst>
              <a:ext uri="{FF2B5EF4-FFF2-40B4-BE49-F238E27FC236}">
                <a16:creationId xmlns:a16="http://schemas.microsoft.com/office/drawing/2014/main" id="{5A2D31B2-E67E-ED41-833D-7117F48F958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7474" t="9881" r="667" b="3008"/>
          <a:stretch/>
        </p:blipFill>
        <p:spPr>
          <a:xfrm>
            <a:off x="104554" y="4787177"/>
            <a:ext cx="1876926" cy="133157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AD0E2879-10BB-C04D-A67E-7F7A9EE86FCE}"/>
              </a:ext>
            </a:extLst>
          </p:cNvPr>
          <p:cNvSpPr txBox="1"/>
          <p:nvPr/>
        </p:nvSpPr>
        <p:spPr>
          <a:xfrm>
            <a:off x="48237" y="6132744"/>
            <a:ext cx="3501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z: content, lighting, zoom …</a:t>
            </a:r>
            <a:br>
              <a:rPr lang="en-US" dirty="0"/>
            </a:br>
            <a:r>
              <a:rPr lang="en-US" dirty="0"/>
              <a:t>x: the photo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ACBFA4F-A1FF-7F46-B79E-3D2992AE5ABC}"/>
              </a:ext>
            </a:extLst>
          </p:cNvPr>
          <p:cNvGrpSpPr/>
          <p:nvPr/>
        </p:nvGrpSpPr>
        <p:grpSpPr>
          <a:xfrm>
            <a:off x="9967870" y="5579963"/>
            <a:ext cx="1914603" cy="909375"/>
            <a:chOff x="10710890" y="1334104"/>
            <a:chExt cx="2395412" cy="113774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4011DDF-B862-C34A-8BD7-5E6BD68F03DA}"/>
                </a:ext>
              </a:extLst>
            </p:cNvPr>
            <p:cNvGrpSpPr/>
            <p:nvPr/>
          </p:nvGrpSpPr>
          <p:grpSpPr>
            <a:xfrm>
              <a:off x="10912642" y="1792227"/>
              <a:ext cx="2055949" cy="679619"/>
              <a:chOff x="10912642" y="1792227"/>
              <a:chExt cx="2055949" cy="679619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05DD7391-A712-734B-BCE3-92B1B4177DA9}"/>
                  </a:ext>
                </a:extLst>
              </p:cNvPr>
              <p:cNvSpPr/>
              <p:nvPr/>
            </p:nvSpPr>
            <p:spPr>
              <a:xfrm>
                <a:off x="10912642" y="1792227"/>
                <a:ext cx="661737" cy="66173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150FBA40-D525-E74F-8635-A54B264B4035}"/>
                  </a:ext>
                </a:extLst>
              </p:cNvPr>
              <p:cNvSpPr/>
              <p:nvPr/>
            </p:nvSpPr>
            <p:spPr>
              <a:xfrm>
                <a:off x="12306854" y="1810109"/>
                <a:ext cx="661737" cy="661737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2C7F8EB0-4FAA-D24B-8CA5-CA6396BE3021}"/>
                  </a:ext>
                </a:extLst>
              </p:cNvPr>
              <p:cNvCxnSpPr>
                <a:cxnSpLocks/>
                <a:stCxn id="49" idx="6"/>
                <a:endCxn id="50" idx="2"/>
              </p:cNvCxnSpPr>
              <p:nvPr/>
            </p:nvCxnSpPr>
            <p:spPr>
              <a:xfrm>
                <a:off x="11574379" y="2123096"/>
                <a:ext cx="732475" cy="1788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FA1874FF-F844-534D-977D-C9EFD7DB72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429629" y="1947356"/>
                <a:ext cx="414867" cy="371197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693EEEB5-7DB7-DB41-A06D-E6C67AC703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077739" y="1960139"/>
                <a:ext cx="328429" cy="328429"/>
              </a:xfrm>
              <a:prstGeom prst="rect">
                <a:avLst/>
              </a:prstGeom>
            </p:spPr>
          </p:pic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AF58A82-CDCD-E640-BC6F-7AD9F7076AB4}"/>
                </a:ext>
              </a:extLst>
            </p:cNvPr>
            <p:cNvSpPr txBox="1"/>
            <p:nvPr/>
          </p:nvSpPr>
          <p:spPr>
            <a:xfrm>
              <a:off x="10710890" y="1334104"/>
              <a:ext cx="23954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z “causes” x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8D09790-DCF2-2545-98B6-D0E7F350AFF2}"/>
              </a:ext>
            </a:extLst>
          </p:cNvPr>
          <p:cNvGrpSpPr/>
          <p:nvPr/>
        </p:nvGrpSpPr>
        <p:grpSpPr>
          <a:xfrm>
            <a:off x="5987241" y="2922268"/>
            <a:ext cx="1767533" cy="462963"/>
            <a:chOff x="5595353" y="2922268"/>
            <a:chExt cx="1767533" cy="46296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C4D4509-45D2-A947-922B-FED189C38109}"/>
                </a:ext>
              </a:extLst>
            </p:cNvPr>
            <p:cNvSpPr txBox="1"/>
            <p:nvPr/>
          </p:nvSpPr>
          <p:spPr>
            <a:xfrm>
              <a:off x="5595353" y="2922268"/>
              <a:ext cx="17675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i="1" dirty="0"/>
                <a:t>Prior</a:t>
              </a:r>
              <a:r>
                <a:rPr lang="en-US" sz="1400" dirty="0"/>
                <a:t> distribution of z</a:t>
              </a:r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5E9EAD86-6458-8448-9E3F-576F7D6AC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56820" y="3169442"/>
              <a:ext cx="367424" cy="2157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763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Adversarial Training: Loss of 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7937097" y="1867536"/>
            <a:ext cx="22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D3BDA8F-91A0-9349-BACE-6E963B01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893" y="2362582"/>
            <a:ext cx="2408532" cy="2756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865823-1C2C-9D4E-8A2D-39E38356482A}"/>
              </a:ext>
            </a:extLst>
          </p:cNvPr>
          <p:cNvGrpSpPr/>
          <p:nvPr/>
        </p:nvGrpSpPr>
        <p:grpSpPr>
          <a:xfrm>
            <a:off x="3196446" y="1552713"/>
            <a:ext cx="3941260" cy="1892067"/>
            <a:chOff x="-686461" y="1658745"/>
            <a:chExt cx="3941260" cy="18920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97EC49-6B92-B64E-BF7D-51F0884CDC6C}"/>
                </a:ext>
              </a:extLst>
            </p:cNvPr>
            <p:cNvGrpSpPr/>
            <p:nvPr/>
          </p:nvGrpSpPr>
          <p:grpSpPr>
            <a:xfrm>
              <a:off x="2037132" y="1942399"/>
              <a:ext cx="1217667" cy="1325563"/>
              <a:chOff x="4979225" y="3018027"/>
              <a:chExt cx="1217667" cy="1325563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3C43415-0805-6349-A02A-10B3F7334BBF}"/>
                  </a:ext>
                </a:extLst>
              </p:cNvPr>
              <p:cNvGrpSpPr/>
              <p:nvPr/>
            </p:nvGrpSpPr>
            <p:grpSpPr>
              <a:xfrm>
                <a:off x="4979225" y="3018027"/>
                <a:ext cx="1217667" cy="1325563"/>
                <a:chOff x="8380656" y="2189834"/>
                <a:chExt cx="1803926" cy="2028085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87D19D74-461F-F04C-B039-7BE0EEA57664}"/>
                    </a:ext>
                  </a:extLst>
                </p:cNvPr>
                <p:cNvGrpSpPr/>
                <p:nvPr/>
              </p:nvGrpSpPr>
              <p:grpSpPr>
                <a:xfrm>
                  <a:off x="8380656" y="2189834"/>
                  <a:ext cx="293077" cy="2028085"/>
                  <a:chOff x="2602525" y="2883877"/>
                  <a:chExt cx="293077" cy="2028085"/>
                </a:xfrm>
              </p:grpSpPr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3CA54ABC-71D9-214B-9BD7-FC4246EFD93C}"/>
                      </a:ext>
                    </a:extLst>
                  </p:cNvPr>
                  <p:cNvSpPr/>
                  <p:nvPr/>
                </p:nvSpPr>
                <p:spPr>
                  <a:xfrm>
                    <a:off x="2602525" y="2883877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0BCB37DE-1CBF-4748-9022-4E4B4AA154DE}"/>
                      </a:ext>
                    </a:extLst>
                  </p:cNvPr>
                  <p:cNvSpPr/>
                  <p:nvPr/>
                </p:nvSpPr>
                <p:spPr>
                  <a:xfrm>
                    <a:off x="2602525" y="3317629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>
                    <a:extLst>
                      <a:ext uri="{FF2B5EF4-FFF2-40B4-BE49-F238E27FC236}">
                        <a16:creationId xmlns:a16="http://schemas.microsoft.com/office/drawing/2014/main" id="{281FD92F-670B-0F41-9B5B-B2D7A1DFB7AB}"/>
                      </a:ext>
                    </a:extLst>
                  </p:cNvPr>
                  <p:cNvSpPr/>
                  <p:nvPr/>
                </p:nvSpPr>
                <p:spPr>
                  <a:xfrm>
                    <a:off x="2602525" y="3751381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Oval 132">
                    <a:extLst>
                      <a:ext uri="{FF2B5EF4-FFF2-40B4-BE49-F238E27FC236}">
                        <a16:creationId xmlns:a16="http://schemas.microsoft.com/office/drawing/2014/main" id="{79892AB8-FF2D-4C46-86C3-5B0CD04D6042}"/>
                      </a:ext>
                    </a:extLst>
                  </p:cNvPr>
                  <p:cNvSpPr/>
                  <p:nvPr/>
                </p:nvSpPr>
                <p:spPr>
                  <a:xfrm>
                    <a:off x="2602525" y="4185133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>
                    <a:extLst>
                      <a:ext uri="{FF2B5EF4-FFF2-40B4-BE49-F238E27FC236}">
                        <a16:creationId xmlns:a16="http://schemas.microsoft.com/office/drawing/2014/main" id="{5B295B91-13E4-C541-BC52-0DF8A96AEF3B}"/>
                      </a:ext>
                    </a:extLst>
                  </p:cNvPr>
                  <p:cNvSpPr/>
                  <p:nvPr/>
                </p:nvSpPr>
                <p:spPr>
                  <a:xfrm>
                    <a:off x="2602525" y="4618885"/>
                    <a:ext cx="293077" cy="293077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283AB82F-63B8-504E-B78E-1E438F536B7E}"/>
                    </a:ext>
                  </a:extLst>
                </p:cNvPr>
                <p:cNvGrpSpPr/>
                <p:nvPr/>
              </p:nvGrpSpPr>
              <p:grpSpPr>
                <a:xfrm>
                  <a:off x="9164428" y="2608069"/>
                  <a:ext cx="293077" cy="1160581"/>
                  <a:chOff x="3386297" y="2885103"/>
                  <a:chExt cx="293077" cy="1160581"/>
                </a:xfrm>
                <a:solidFill>
                  <a:schemeClr val="accent1"/>
                </a:solidFill>
              </p:grpSpPr>
              <p:sp>
                <p:nvSpPr>
                  <p:cNvPr id="136" name="Oval 135">
                    <a:extLst>
                      <a:ext uri="{FF2B5EF4-FFF2-40B4-BE49-F238E27FC236}">
                        <a16:creationId xmlns:a16="http://schemas.microsoft.com/office/drawing/2014/main" id="{7C58D6ED-4C1D-5B49-B39D-CC985D6E57A6}"/>
                      </a:ext>
                    </a:extLst>
                  </p:cNvPr>
                  <p:cNvSpPr/>
                  <p:nvPr/>
                </p:nvSpPr>
                <p:spPr>
                  <a:xfrm>
                    <a:off x="3386297" y="2885103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36C3DA44-6603-894A-86D5-139B918CF93A}"/>
                      </a:ext>
                    </a:extLst>
                  </p:cNvPr>
                  <p:cNvSpPr/>
                  <p:nvPr/>
                </p:nvSpPr>
                <p:spPr>
                  <a:xfrm>
                    <a:off x="3386297" y="3318855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2C58CC60-57B0-7345-9E24-AF413864C7E0}"/>
                      </a:ext>
                    </a:extLst>
                  </p:cNvPr>
                  <p:cNvSpPr/>
                  <p:nvPr/>
                </p:nvSpPr>
                <p:spPr>
                  <a:xfrm>
                    <a:off x="3386297" y="3752607"/>
                    <a:ext cx="293077" cy="293077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D3A6ED2-D36E-9F44-B302-921E9ACEC887}"/>
                    </a:ext>
                  </a:extLst>
                </p:cNvPr>
                <p:cNvGrpSpPr/>
                <p:nvPr/>
              </p:nvGrpSpPr>
              <p:grpSpPr>
                <a:xfrm>
                  <a:off x="8673733" y="2336373"/>
                  <a:ext cx="490695" cy="1735008"/>
                  <a:chOff x="8521333" y="2183973"/>
                  <a:chExt cx="490695" cy="1735008"/>
                </a:xfrm>
              </p:grpSpPr>
              <p:cxnSp>
                <p:nvCxnSpPr>
                  <p:cNvPr id="141" name="Straight Arrow Connector 140">
                    <a:extLst>
                      <a:ext uri="{FF2B5EF4-FFF2-40B4-BE49-F238E27FC236}">
                        <a16:creationId xmlns:a16="http://schemas.microsoft.com/office/drawing/2014/main" id="{E7701BEB-7711-B042-972D-C8B11D9A9F7A}"/>
                      </a:ext>
                    </a:extLst>
                  </p:cNvPr>
                  <p:cNvCxnSpPr>
                    <a:stCxn id="130" idx="6"/>
                    <a:endCxn id="136" idx="2"/>
                  </p:cNvCxnSpPr>
                  <p:nvPr/>
                </p:nvCxnSpPr>
                <p:spPr>
                  <a:xfrm>
                    <a:off x="8521333" y="2183973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Arrow Connector 141">
                    <a:extLst>
                      <a:ext uri="{FF2B5EF4-FFF2-40B4-BE49-F238E27FC236}">
                        <a16:creationId xmlns:a16="http://schemas.microsoft.com/office/drawing/2014/main" id="{6BBC1E5C-B14F-184E-8E11-3CC97DA7EF12}"/>
                      </a:ext>
                    </a:extLst>
                  </p:cNvPr>
                  <p:cNvCxnSpPr>
                    <a:cxnSpLocks/>
                    <a:stCxn id="130" idx="6"/>
                    <a:endCxn id="137" idx="2"/>
                  </p:cNvCxnSpPr>
                  <p:nvPr/>
                </p:nvCxnSpPr>
                <p:spPr>
                  <a:xfrm>
                    <a:off x="8521333" y="2183973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Arrow Connector 142">
                    <a:extLst>
                      <a:ext uri="{FF2B5EF4-FFF2-40B4-BE49-F238E27FC236}">
                        <a16:creationId xmlns:a16="http://schemas.microsoft.com/office/drawing/2014/main" id="{59F62365-0BE3-764A-BED8-9B1768264C48}"/>
                      </a:ext>
                    </a:extLst>
                  </p:cNvPr>
                  <p:cNvCxnSpPr>
                    <a:cxnSpLocks/>
                    <a:stCxn id="130" idx="6"/>
                    <a:endCxn id="138" idx="2"/>
                  </p:cNvCxnSpPr>
                  <p:nvPr/>
                </p:nvCxnSpPr>
                <p:spPr>
                  <a:xfrm>
                    <a:off x="8521333" y="2183973"/>
                    <a:ext cx="490695" cy="128573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F5C341AD-3935-E74C-9540-2EB8BD6D5A46}"/>
                      </a:ext>
                    </a:extLst>
                  </p:cNvPr>
                  <p:cNvCxnSpPr>
                    <a:cxnSpLocks/>
                    <a:stCxn id="131" idx="6"/>
                    <a:endCxn id="138" idx="2"/>
                  </p:cNvCxnSpPr>
                  <p:nvPr/>
                </p:nvCxnSpPr>
                <p:spPr>
                  <a:xfrm>
                    <a:off x="8521333" y="2617725"/>
                    <a:ext cx="490695" cy="85198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B1D629F5-E951-1348-8E26-C1F7B370A22A}"/>
                      </a:ext>
                    </a:extLst>
                  </p:cNvPr>
                  <p:cNvCxnSpPr>
                    <a:cxnSpLocks/>
                    <a:stCxn id="131" idx="6"/>
                    <a:endCxn id="137" idx="2"/>
                  </p:cNvCxnSpPr>
                  <p:nvPr/>
                </p:nvCxnSpPr>
                <p:spPr>
                  <a:xfrm>
                    <a:off x="8521333" y="2617725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5890FC08-B791-8D40-A2FB-F57952555ACD}"/>
                      </a:ext>
                    </a:extLst>
                  </p:cNvPr>
                  <p:cNvCxnSpPr>
                    <a:cxnSpLocks/>
                    <a:stCxn id="131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4C55C3A1-470C-9845-A1DB-018E31985E4E}"/>
                      </a:ext>
                    </a:extLst>
                  </p:cNvPr>
                  <p:cNvCxnSpPr>
                    <a:cxnSpLocks/>
                    <a:stCxn id="132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28DC571F-C414-9542-A5D4-4E8061F3EF9B}"/>
                      </a:ext>
                    </a:extLst>
                  </p:cNvPr>
                  <p:cNvCxnSpPr>
                    <a:cxnSpLocks/>
                    <a:stCxn id="132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AADB1ABA-DE2A-D343-9DDE-2EBBA742B45D}"/>
                      </a:ext>
                    </a:extLst>
                  </p:cNvPr>
                  <p:cNvCxnSpPr>
                    <a:cxnSpLocks/>
                    <a:stCxn id="132" idx="6"/>
                    <a:endCxn id="138" idx="2"/>
                  </p:cNvCxnSpPr>
                  <p:nvPr/>
                </p:nvCxnSpPr>
                <p:spPr>
                  <a:xfrm>
                    <a:off x="8521333" y="3051477"/>
                    <a:ext cx="490695" cy="418235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4" name="Straight Arrow Connector 153">
                    <a:extLst>
                      <a:ext uri="{FF2B5EF4-FFF2-40B4-BE49-F238E27FC236}">
                        <a16:creationId xmlns:a16="http://schemas.microsoft.com/office/drawing/2014/main" id="{30D52309-A271-7C4C-9937-0EFF5EAEA122}"/>
                      </a:ext>
                    </a:extLst>
                  </p:cNvPr>
                  <p:cNvCxnSpPr>
                    <a:cxnSpLocks/>
                    <a:stCxn id="133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468F6E56-CCB7-3443-8521-235CE0F7F88E}"/>
                      </a:ext>
                    </a:extLst>
                  </p:cNvPr>
                  <p:cNvCxnSpPr>
                    <a:cxnSpLocks/>
                    <a:stCxn id="133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Straight Arrow Connector 155">
                    <a:extLst>
                      <a:ext uri="{FF2B5EF4-FFF2-40B4-BE49-F238E27FC236}">
                        <a16:creationId xmlns:a16="http://schemas.microsoft.com/office/drawing/2014/main" id="{36DCAC15-8AED-5041-958A-A07A267F02DF}"/>
                      </a:ext>
                    </a:extLst>
                  </p:cNvPr>
                  <p:cNvCxnSpPr>
                    <a:cxnSpLocks/>
                    <a:stCxn id="133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15517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Arrow Connector 158">
                    <a:extLst>
                      <a:ext uri="{FF2B5EF4-FFF2-40B4-BE49-F238E27FC236}">
                        <a16:creationId xmlns:a16="http://schemas.microsoft.com/office/drawing/2014/main" id="{04170266-F254-5340-95E0-AF627F5E5169}"/>
                      </a:ext>
                    </a:extLst>
                  </p:cNvPr>
                  <p:cNvCxnSpPr>
                    <a:cxnSpLocks/>
                    <a:stCxn id="134" idx="6"/>
                    <a:endCxn id="138" idx="2"/>
                  </p:cNvCxnSpPr>
                  <p:nvPr/>
                </p:nvCxnSpPr>
                <p:spPr>
                  <a:xfrm flipV="1">
                    <a:off x="8521333" y="3469712"/>
                    <a:ext cx="490695" cy="44926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Arrow Connector 159">
                    <a:extLst>
                      <a:ext uri="{FF2B5EF4-FFF2-40B4-BE49-F238E27FC236}">
                        <a16:creationId xmlns:a16="http://schemas.microsoft.com/office/drawing/2014/main" id="{6739DF90-A13D-1E4E-B14F-0D405C0F5E7E}"/>
                      </a:ext>
                    </a:extLst>
                  </p:cNvPr>
                  <p:cNvCxnSpPr>
                    <a:cxnSpLocks/>
                    <a:stCxn id="134" idx="6"/>
                    <a:endCxn id="137" idx="2"/>
                  </p:cNvCxnSpPr>
                  <p:nvPr/>
                </p:nvCxnSpPr>
                <p:spPr>
                  <a:xfrm flipV="1">
                    <a:off x="8521333" y="3035960"/>
                    <a:ext cx="490695" cy="88302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Arrow Connector 160">
                    <a:extLst>
                      <a:ext uri="{FF2B5EF4-FFF2-40B4-BE49-F238E27FC236}">
                        <a16:creationId xmlns:a16="http://schemas.microsoft.com/office/drawing/2014/main" id="{BF693881-CEFB-5448-A53C-0CF30ACF4868}"/>
                      </a:ext>
                    </a:extLst>
                  </p:cNvPr>
                  <p:cNvCxnSpPr>
                    <a:cxnSpLocks/>
                    <a:stCxn id="134" idx="6"/>
                    <a:endCxn id="136" idx="2"/>
                  </p:cNvCxnSpPr>
                  <p:nvPr/>
                </p:nvCxnSpPr>
                <p:spPr>
                  <a:xfrm flipV="1">
                    <a:off x="8521333" y="2602208"/>
                    <a:ext cx="490695" cy="13167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F15D7720-7B8F-664B-B146-478E8F2786BE}"/>
                    </a:ext>
                  </a:extLst>
                </p:cNvPr>
                <p:cNvSpPr/>
                <p:nvPr/>
              </p:nvSpPr>
              <p:spPr>
                <a:xfrm>
                  <a:off x="9891505" y="3046500"/>
                  <a:ext cx="293077" cy="293077"/>
                </a:xfrm>
                <a:prstGeom prst="ellipse">
                  <a:avLst/>
                </a:prstGeom>
                <a:solidFill>
                  <a:srgbClr val="FF0000"/>
                </a:solidFill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AA5F825C-D08F-1541-9E09-0DC5A42A1079}"/>
                    </a:ext>
                  </a:extLst>
                </p:cNvPr>
                <p:cNvGrpSpPr/>
                <p:nvPr/>
              </p:nvGrpSpPr>
              <p:grpSpPr>
                <a:xfrm>
                  <a:off x="9457505" y="2754608"/>
                  <a:ext cx="434000" cy="867504"/>
                  <a:chOff x="9152705" y="2449808"/>
                  <a:chExt cx="434000" cy="867504"/>
                </a:xfrm>
              </p:grpSpPr>
              <p:cxnSp>
                <p:nvCxnSpPr>
                  <p:cNvPr id="166" name="Straight Arrow Connector 165">
                    <a:extLst>
                      <a:ext uri="{FF2B5EF4-FFF2-40B4-BE49-F238E27FC236}">
                        <a16:creationId xmlns:a16="http://schemas.microsoft.com/office/drawing/2014/main" id="{2DB97E3F-EFB6-5045-BC6B-50BCC34DA74D}"/>
                      </a:ext>
                    </a:extLst>
                  </p:cNvPr>
                  <p:cNvCxnSpPr>
                    <a:cxnSpLocks/>
                    <a:stCxn id="136" idx="6"/>
                    <a:endCxn id="163" idx="2"/>
                  </p:cNvCxnSpPr>
                  <p:nvPr/>
                </p:nvCxnSpPr>
                <p:spPr>
                  <a:xfrm>
                    <a:off x="9152705" y="2449808"/>
                    <a:ext cx="434000" cy="438431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Straight Arrow Connector 168">
                    <a:extLst>
                      <a:ext uri="{FF2B5EF4-FFF2-40B4-BE49-F238E27FC236}">
                        <a16:creationId xmlns:a16="http://schemas.microsoft.com/office/drawing/2014/main" id="{5F9C2B5A-8E25-4541-9565-FE07EA020859}"/>
                      </a:ext>
                    </a:extLst>
                  </p:cNvPr>
                  <p:cNvCxnSpPr>
                    <a:cxnSpLocks/>
                    <a:stCxn id="137" idx="6"/>
                    <a:endCxn id="163" idx="2"/>
                  </p:cNvCxnSpPr>
                  <p:nvPr/>
                </p:nvCxnSpPr>
                <p:spPr>
                  <a:xfrm>
                    <a:off x="9152705" y="2883560"/>
                    <a:ext cx="434000" cy="467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Arrow Connector 169">
                    <a:extLst>
                      <a:ext uri="{FF2B5EF4-FFF2-40B4-BE49-F238E27FC236}">
                        <a16:creationId xmlns:a16="http://schemas.microsoft.com/office/drawing/2014/main" id="{C1C00549-CA0F-0045-B22C-C6023D75509C}"/>
                      </a:ext>
                    </a:extLst>
                  </p:cNvPr>
                  <p:cNvCxnSpPr>
                    <a:cxnSpLocks/>
                    <a:stCxn id="138" idx="6"/>
                    <a:endCxn id="163" idx="2"/>
                  </p:cNvCxnSpPr>
                  <p:nvPr/>
                </p:nvCxnSpPr>
                <p:spPr>
                  <a:xfrm flipV="1">
                    <a:off x="9152705" y="2888239"/>
                    <a:ext cx="434000" cy="42907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D8488ECA-404A-E947-B0A3-7822C7CEF2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5618" y="3037653"/>
                <a:ext cx="340106" cy="26617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E3535-6FD8-0147-AD35-A4E48D38A163}"/>
                </a:ext>
              </a:extLst>
            </p:cNvPr>
            <p:cNvGrpSpPr/>
            <p:nvPr/>
          </p:nvGrpSpPr>
          <p:grpSpPr>
            <a:xfrm>
              <a:off x="573422" y="1658745"/>
              <a:ext cx="1419244" cy="1892067"/>
              <a:chOff x="1266178" y="1833552"/>
              <a:chExt cx="1419244" cy="1892067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59562653-2C6A-7540-A0AD-5BF1CF283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706" y="1833552"/>
                <a:ext cx="633390" cy="630511"/>
              </a:xfrm>
              <a:prstGeom prst="rect">
                <a:avLst/>
              </a:prstGeom>
            </p:spPr>
          </p:pic>
          <p:pic>
            <p:nvPicPr>
              <p:cNvPr id="125" name="Picture 124" descr="A picture containing text, keyboard, electronics, typewriter&#10;&#10;Description automatically generated">
                <a:extLst>
                  <a:ext uri="{FF2B5EF4-FFF2-40B4-BE49-F238E27FC236}">
                    <a16:creationId xmlns:a16="http://schemas.microsoft.com/office/drawing/2014/main" id="{2F2866F6-C8D2-A149-B4F3-E8A57E8C8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776" t="23506" r="33432" b="60653"/>
              <a:stretch/>
            </p:blipFill>
            <p:spPr>
              <a:xfrm>
                <a:off x="1266178" y="3015677"/>
                <a:ext cx="655109" cy="709942"/>
              </a:xfrm>
              <a:prstGeom prst="rect">
                <a:avLst/>
              </a:prstGeom>
            </p:spPr>
          </p:pic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id="{90B5BEDB-93DC-D144-864C-1CACF8B372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9684" y="2263107"/>
                <a:ext cx="725738" cy="274995"/>
              </a:xfrm>
              <a:prstGeom prst="bentConnector3">
                <a:avLst/>
              </a:prstGeom>
              <a:ln w="38100">
                <a:solidFill>
                  <a:schemeClr val="accent6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Elbow Connector 58">
                <a:extLst>
                  <a:ext uri="{FF2B5EF4-FFF2-40B4-BE49-F238E27FC236}">
                    <a16:creationId xmlns:a16="http://schemas.microsoft.com/office/drawing/2014/main" id="{A70BA8CC-735D-D341-97D8-46D7C75F5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564" y="2926505"/>
                <a:ext cx="735858" cy="251395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42BCE6D-2231-4547-8CF4-CA56DA2A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686461" y="3079147"/>
              <a:ext cx="1231733" cy="241133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FD221C-C28F-3746-A2F0-4794405BCF8A}"/>
              </a:ext>
            </a:extLst>
          </p:cNvPr>
          <p:cNvCxnSpPr>
            <a:cxnSpLocks/>
            <a:stCxn id="163" idx="6"/>
          </p:cNvCxnSpPr>
          <p:nvPr/>
        </p:nvCxnSpPr>
        <p:spPr>
          <a:xfrm flipV="1">
            <a:off x="7137706" y="2490868"/>
            <a:ext cx="97330" cy="1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498B5A9-7635-EF40-BF37-3704D766E638}"/>
              </a:ext>
            </a:extLst>
          </p:cNvPr>
          <p:cNvGrpSpPr/>
          <p:nvPr/>
        </p:nvGrpSpPr>
        <p:grpSpPr>
          <a:xfrm>
            <a:off x="781872" y="1440287"/>
            <a:ext cx="1249769" cy="1086756"/>
            <a:chOff x="8675617" y="5068529"/>
            <a:chExt cx="1522723" cy="1324107"/>
          </a:xfrm>
        </p:grpSpPr>
        <p:pic>
          <p:nvPicPr>
            <p:cNvPr id="73" name="Picture 72" descr="Chart&#10;&#10;Description automatically generated">
              <a:extLst>
                <a:ext uri="{FF2B5EF4-FFF2-40B4-BE49-F238E27FC236}">
                  <a16:creationId xmlns:a16="http://schemas.microsoft.com/office/drawing/2014/main" id="{2660CF93-FFA5-BC4A-9BF9-A77833486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74" name="Picture 73" descr="Chart&#10;&#10;Description automatically generated">
              <a:extLst>
                <a:ext uri="{FF2B5EF4-FFF2-40B4-BE49-F238E27FC236}">
                  <a16:creationId xmlns:a16="http://schemas.microsoft.com/office/drawing/2014/main" id="{BCA3090A-E26A-9A4D-B92A-C22EE4902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06402CE-B9D0-7F4D-9B22-87F07C7ED6D3}"/>
              </a:ext>
            </a:extLst>
          </p:cNvPr>
          <p:cNvGrpSpPr/>
          <p:nvPr/>
        </p:nvGrpSpPr>
        <p:grpSpPr>
          <a:xfrm>
            <a:off x="53520" y="1096454"/>
            <a:ext cx="2295674" cy="369332"/>
            <a:chOff x="8379799" y="4832275"/>
            <a:chExt cx="2797055" cy="44999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051E902-F2D0-084B-A0C7-6CC5F35D762E}"/>
                </a:ext>
              </a:extLst>
            </p:cNvPr>
            <p:cNvSpPr txBox="1"/>
            <p:nvPr/>
          </p:nvSpPr>
          <p:spPr>
            <a:xfrm>
              <a:off x="8379799" y="4832275"/>
              <a:ext cx="1146846" cy="44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7DADBEF-A5CE-DB4B-AF43-4E7092377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435858" y="4913878"/>
              <a:ext cx="1740996" cy="288864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310986C-17CF-054D-8A3F-D712295E7091}"/>
              </a:ext>
            </a:extLst>
          </p:cNvPr>
          <p:cNvGrpSpPr/>
          <p:nvPr/>
        </p:nvGrpSpPr>
        <p:grpSpPr>
          <a:xfrm>
            <a:off x="1977065" y="1285950"/>
            <a:ext cx="2261912" cy="1304153"/>
            <a:chOff x="8317203" y="4454729"/>
            <a:chExt cx="2755920" cy="1588985"/>
          </a:xfrm>
        </p:grpSpPr>
        <p:pic>
          <p:nvPicPr>
            <p:cNvPr id="83" name="Picture 82" descr="Diagram&#10;&#10;Description automatically generated">
              <a:extLst>
                <a:ext uri="{FF2B5EF4-FFF2-40B4-BE49-F238E27FC236}">
                  <a16:creationId xmlns:a16="http://schemas.microsoft.com/office/drawing/2014/main" id="{3654C463-4BD3-0B40-AB85-3B6C9878F7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3992"/>
            <a:stretch/>
          </p:blipFill>
          <p:spPr>
            <a:xfrm>
              <a:off x="9913223" y="4454729"/>
              <a:ext cx="1159900" cy="1588985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9B0BF41-7FA4-2F4E-8548-366B8C751E44}"/>
                </a:ext>
              </a:extLst>
            </p:cNvPr>
            <p:cNvSpPr txBox="1"/>
            <p:nvPr/>
          </p:nvSpPr>
          <p:spPr>
            <a:xfrm>
              <a:off x="8317203" y="4794240"/>
              <a:ext cx="1110364" cy="44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Sample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FA99930-ADD9-DE47-B3F5-D5265272E5F3}"/>
                </a:ext>
              </a:extLst>
            </p:cNvPr>
            <p:cNvGrpSpPr/>
            <p:nvPr/>
          </p:nvGrpSpPr>
          <p:grpSpPr>
            <a:xfrm>
              <a:off x="9674222" y="5069522"/>
              <a:ext cx="225476" cy="489597"/>
              <a:chOff x="3658423" y="3360800"/>
              <a:chExt cx="225476" cy="489597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81516F3F-442E-3C4D-B3EB-20FC3AFB4FFB}"/>
                  </a:ext>
                </a:extLst>
              </p:cNvPr>
              <p:cNvSpPr/>
              <p:nvPr/>
            </p:nvSpPr>
            <p:spPr>
              <a:xfrm>
                <a:off x="3658423" y="3360800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7EE52D09-7DD2-D64D-9AD0-5B94521FEB7D}"/>
                  </a:ext>
                </a:extLst>
              </p:cNvPr>
              <p:cNvSpPr/>
              <p:nvPr/>
            </p:nvSpPr>
            <p:spPr>
              <a:xfrm>
                <a:off x="3666519" y="3633017"/>
                <a:ext cx="217380" cy="217380"/>
              </a:xfrm>
              <a:prstGeom prst="ellips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FF53012-DA5E-4144-8B9B-14450E42F40D}"/>
                </a:ext>
              </a:extLst>
            </p:cNvPr>
            <p:cNvSpPr/>
            <p:nvPr/>
          </p:nvSpPr>
          <p:spPr>
            <a:xfrm>
              <a:off x="8461826" y="5250151"/>
              <a:ext cx="863285" cy="91588"/>
            </a:xfrm>
            <a:custGeom>
              <a:avLst/>
              <a:gdLst>
                <a:gd name="connsiteX0" fmla="*/ 0 w 532435"/>
                <a:gd name="connsiteY0" fmla="*/ 116402 h 164181"/>
                <a:gd name="connsiteX1" fmla="*/ 150471 w 532435"/>
                <a:gd name="connsiteY1" fmla="*/ 655 h 164181"/>
                <a:gd name="connsiteX2" fmla="*/ 266218 w 532435"/>
                <a:gd name="connsiteY2" fmla="*/ 162700 h 164181"/>
                <a:gd name="connsiteX3" fmla="*/ 416688 w 532435"/>
                <a:gd name="connsiteY3" fmla="*/ 81678 h 164181"/>
                <a:gd name="connsiteX4" fmla="*/ 532435 w 532435"/>
                <a:gd name="connsiteY4" fmla="*/ 93252 h 16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435" h="164181">
                  <a:moveTo>
                    <a:pt x="0" y="116402"/>
                  </a:moveTo>
                  <a:cubicBezTo>
                    <a:pt x="53050" y="54670"/>
                    <a:pt x="106101" y="-7061"/>
                    <a:pt x="150471" y="655"/>
                  </a:cubicBezTo>
                  <a:cubicBezTo>
                    <a:pt x="194841" y="8371"/>
                    <a:pt x="221849" y="149196"/>
                    <a:pt x="266218" y="162700"/>
                  </a:cubicBezTo>
                  <a:cubicBezTo>
                    <a:pt x="310587" y="176204"/>
                    <a:pt x="372318" y="93253"/>
                    <a:pt x="416688" y="81678"/>
                  </a:cubicBezTo>
                  <a:cubicBezTo>
                    <a:pt x="461058" y="70103"/>
                    <a:pt x="435979" y="89394"/>
                    <a:pt x="532435" y="93252"/>
                  </a:cubicBezTo>
                </a:path>
              </a:pathLst>
            </a:custGeom>
            <a:noFill/>
            <a:ln w="34925">
              <a:solidFill>
                <a:schemeClr val="tx1"/>
              </a:solidFill>
              <a:tailEnd type="arrow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9974EEFB-8723-FD49-B75C-6FB1930592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7106" y="1279962"/>
            <a:ext cx="594888" cy="2529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88D7446-85EA-4348-A72E-8D78B453999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55641" y="1896872"/>
            <a:ext cx="177199" cy="17719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B5A27BC-D3AF-7045-9DBC-6E8C45F56CE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07284" y="1413971"/>
            <a:ext cx="298681" cy="2389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22C6C933-D2EC-8244-9BC3-D5B6BA1D0CA8}"/>
              </a:ext>
            </a:extLst>
          </p:cNvPr>
          <p:cNvSpPr txBox="1"/>
          <p:nvPr/>
        </p:nvSpPr>
        <p:spPr>
          <a:xfrm>
            <a:off x="2847053" y="1014882"/>
            <a:ext cx="167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Generator</a:t>
            </a:r>
          </a:p>
        </p:txBody>
      </p:sp>
      <p:pic>
        <p:nvPicPr>
          <p:cNvPr id="90" name="Picture 89" descr="Shape&#10;&#10;Description automatically generated">
            <a:extLst>
              <a:ext uri="{FF2B5EF4-FFF2-40B4-BE49-F238E27FC236}">
                <a16:creationId xmlns:a16="http://schemas.microsoft.com/office/drawing/2014/main" id="{1FBA072C-7174-D549-A4FD-103B7CEE7A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196551" y="2183224"/>
            <a:ext cx="616395" cy="612797"/>
          </a:xfrm>
          <a:prstGeom prst="rect">
            <a:avLst/>
          </a:prstGeom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9B38902E-3308-0148-8BD3-AA594BF4AC8C}"/>
              </a:ext>
            </a:extLst>
          </p:cNvPr>
          <p:cNvSpPr txBox="1"/>
          <p:nvPr/>
        </p:nvSpPr>
        <p:spPr>
          <a:xfrm>
            <a:off x="5613887" y="954800"/>
            <a:ext cx="19051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Discriminator</a:t>
            </a:r>
          </a:p>
          <a:p>
            <a:pPr algn="ctr"/>
            <a:r>
              <a:rPr lang="en-US" dirty="0"/>
              <a:t>(binary classifier)</a:t>
            </a:r>
          </a:p>
        </p:txBody>
      </p:sp>
      <p:pic>
        <p:nvPicPr>
          <p:cNvPr id="124" name="Picture 123">
            <a:extLst>
              <a:ext uri="{FF2B5EF4-FFF2-40B4-BE49-F238E27FC236}">
                <a16:creationId xmlns:a16="http://schemas.microsoft.com/office/drawing/2014/main" id="{4B95A07B-D631-0B4F-8207-2700EEADBD7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70015" y="3610577"/>
            <a:ext cx="9008778" cy="437643"/>
          </a:xfrm>
          <a:prstGeom prst="rect">
            <a:avLst/>
          </a:prstGeom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BCAD177-C7C3-4D44-A359-CC0646F91D9C}"/>
              </a:ext>
            </a:extLst>
          </p:cNvPr>
          <p:cNvGrpSpPr/>
          <p:nvPr/>
        </p:nvGrpSpPr>
        <p:grpSpPr>
          <a:xfrm>
            <a:off x="551329" y="4024071"/>
            <a:ext cx="8670132" cy="400110"/>
            <a:chOff x="429612" y="2198465"/>
            <a:chExt cx="8670132" cy="400110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ED662170-491B-B041-AB06-327CCCFAF5BB}"/>
                </a:ext>
              </a:extLst>
            </p:cNvPr>
            <p:cNvSpPr txBox="1"/>
            <p:nvPr/>
          </p:nvSpPr>
          <p:spPr>
            <a:xfrm>
              <a:off x="429612" y="2198465"/>
              <a:ext cx="86701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For </a:t>
              </a:r>
              <a:r>
                <a:rPr lang="en-US" sz="2000" b="1" dirty="0"/>
                <a:t>fixed Discriminator </a:t>
              </a:r>
              <a:r>
                <a:rPr lang="en-US" sz="2000" dirty="0"/>
                <a:t>parameters      , we </a:t>
              </a:r>
              <a:r>
                <a:rPr lang="en-US" sz="2000" b="1" dirty="0"/>
                <a:t>train Generator </a:t>
              </a:r>
              <a:r>
                <a:rPr lang="en-US" sz="2000" dirty="0"/>
                <a:t>parameters     :</a:t>
              </a:r>
            </a:p>
          </p:txBody>
        </p:sp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94A427A2-2FA7-6344-B35D-7812FC2BB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960629" y="2243260"/>
              <a:ext cx="138788" cy="234205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B15EF4F5-98F3-C34A-9B56-F0880E67DE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4243059" y="2256387"/>
              <a:ext cx="173485" cy="286251"/>
            </a:xfrm>
            <a:prstGeom prst="rect">
              <a:avLst/>
            </a:prstGeom>
          </p:spPr>
        </p:pic>
      </p:grpSp>
      <p:pic>
        <p:nvPicPr>
          <p:cNvPr id="116" name="Picture 115">
            <a:extLst>
              <a:ext uri="{FF2B5EF4-FFF2-40B4-BE49-F238E27FC236}">
                <a16:creationId xmlns:a16="http://schemas.microsoft.com/office/drawing/2014/main" id="{1FBC25ED-FB52-D147-B05E-D6DCB86FB69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60043" y="4417637"/>
            <a:ext cx="8327300" cy="429744"/>
          </a:xfrm>
          <a:prstGeom prst="rect">
            <a:avLst/>
          </a:prstGeom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DEDF5EE-8631-4045-81E8-7FE196F9217C}"/>
              </a:ext>
            </a:extLst>
          </p:cNvPr>
          <p:cNvGrpSpPr/>
          <p:nvPr/>
        </p:nvGrpSpPr>
        <p:grpSpPr>
          <a:xfrm>
            <a:off x="7693904" y="4733163"/>
            <a:ext cx="1439837" cy="589866"/>
            <a:chOff x="8321487" y="3187545"/>
            <a:chExt cx="1439837" cy="589866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948F42ED-8700-DF4C-AB08-1AFCFC65FC0A}"/>
                </a:ext>
              </a:extLst>
            </p:cNvPr>
            <p:cNvGrpSpPr/>
            <p:nvPr/>
          </p:nvGrpSpPr>
          <p:grpSpPr>
            <a:xfrm>
              <a:off x="8321487" y="3408079"/>
              <a:ext cx="1439837" cy="369332"/>
              <a:chOff x="3134486" y="3718452"/>
              <a:chExt cx="1439837" cy="369332"/>
            </a:xfrm>
          </p:grpSpPr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10531273-DCBD-8944-9CF6-FD2ECDCF039C}"/>
                  </a:ext>
                </a:extLst>
              </p:cNvPr>
              <p:cNvSpPr txBox="1"/>
              <p:nvPr/>
            </p:nvSpPr>
            <p:spPr>
              <a:xfrm>
                <a:off x="3134486" y="3718452"/>
                <a:ext cx="14133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Function of </a:t>
                </a:r>
              </a:p>
            </p:txBody>
          </p:sp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4B7D60AE-B899-384E-BDFF-60680BA48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21656" y="3744787"/>
                <a:ext cx="152667" cy="257625"/>
              </a:xfrm>
              <a:prstGeom prst="rect">
                <a:avLst/>
              </a:prstGeom>
            </p:spPr>
          </p:pic>
        </p:grpSp>
        <p:sp>
          <p:nvSpPr>
            <p:cNvPr id="120" name="Right Brace 119">
              <a:extLst>
                <a:ext uri="{FF2B5EF4-FFF2-40B4-BE49-F238E27FC236}">
                  <a16:creationId xmlns:a16="http://schemas.microsoft.com/office/drawing/2014/main" id="{0ACF1F40-F4AB-304B-8C73-88B7AF0B8B9D}"/>
                </a:ext>
              </a:extLst>
            </p:cNvPr>
            <p:cNvSpPr/>
            <p:nvPr/>
          </p:nvSpPr>
          <p:spPr>
            <a:xfrm rot="5400000">
              <a:off x="8892637" y="3170574"/>
              <a:ext cx="209185" cy="243128"/>
            </a:xfrm>
            <a:prstGeom prst="rightBrace">
              <a:avLst>
                <a:gd name="adj1" fmla="val 18471"/>
                <a:gd name="adj2" fmla="val 50000"/>
              </a:avLst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1CEC613-E764-0B4E-A0D7-D4FBC3127653}"/>
              </a:ext>
            </a:extLst>
          </p:cNvPr>
          <p:cNvGrpSpPr/>
          <p:nvPr/>
        </p:nvGrpSpPr>
        <p:grpSpPr>
          <a:xfrm>
            <a:off x="759148" y="4904847"/>
            <a:ext cx="5160892" cy="807316"/>
            <a:chOff x="759148" y="4904847"/>
            <a:chExt cx="5160892" cy="807316"/>
          </a:xfrm>
        </p:grpSpPr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7F5823CF-06D9-0F4A-984C-D4285A5CC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759148" y="4904847"/>
              <a:ext cx="5160892" cy="429399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186D22C-A5EF-1443-B92E-303E8541153A}"/>
                </a:ext>
              </a:extLst>
            </p:cNvPr>
            <p:cNvGrpSpPr/>
            <p:nvPr/>
          </p:nvGrpSpPr>
          <p:grpSpPr>
            <a:xfrm>
              <a:off x="3421957" y="5223985"/>
              <a:ext cx="2453616" cy="488178"/>
              <a:chOff x="3421957" y="5173185"/>
              <a:chExt cx="2453616" cy="488178"/>
            </a:xfrm>
          </p:grpSpPr>
          <p:pic>
            <p:nvPicPr>
              <p:cNvPr id="153" name="Picture 152">
                <a:extLst>
                  <a:ext uri="{FF2B5EF4-FFF2-40B4-BE49-F238E27FC236}">
                    <a16:creationId xmlns:a16="http://schemas.microsoft.com/office/drawing/2014/main" id="{D7EBA210-BB5D-B54C-B15C-F87207100D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3"/>
              <a:srcRect r="77146" b="-3580"/>
              <a:stretch/>
            </p:blipFill>
            <p:spPr>
              <a:xfrm>
                <a:off x="4251660" y="5350978"/>
                <a:ext cx="796575" cy="310385"/>
              </a:xfrm>
              <a:prstGeom prst="rect">
                <a:avLst/>
              </a:prstGeom>
            </p:spPr>
          </p:pic>
          <p:sp>
            <p:nvSpPr>
              <p:cNvPr id="158" name="Right Brace 157">
                <a:extLst>
                  <a:ext uri="{FF2B5EF4-FFF2-40B4-BE49-F238E27FC236}">
                    <a16:creationId xmlns:a16="http://schemas.microsoft.com/office/drawing/2014/main" id="{325FC55F-F199-174A-8ABE-007A1ED39DA5}"/>
                  </a:ext>
                </a:extLst>
              </p:cNvPr>
              <p:cNvSpPr/>
              <p:nvPr/>
            </p:nvSpPr>
            <p:spPr>
              <a:xfrm rot="5400000">
                <a:off x="4542988" y="4052154"/>
                <a:ext cx="211553" cy="2453616"/>
              </a:xfrm>
              <a:prstGeom prst="rightBrace">
                <a:avLst>
                  <a:gd name="adj1" fmla="val 89590"/>
                  <a:gd name="adj2" fmla="val 50000"/>
                </a:avLst>
              </a:prstGeom>
              <a:ln w="254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2" name="TextBox 161">
            <a:extLst>
              <a:ext uri="{FF2B5EF4-FFF2-40B4-BE49-F238E27FC236}">
                <a16:creationId xmlns:a16="http://schemas.microsoft.com/office/drawing/2014/main" id="{FABDF98F-C4EA-434C-9DEC-1B9DC7C6FA0A}"/>
              </a:ext>
            </a:extLst>
          </p:cNvPr>
          <p:cNvSpPr txBox="1"/>
          <p:nvPr/>
        </p:nvSpPr>
        <p:spPr>
          <a:xfrm>
            <a:off x="618047" y="5647246"/>
            <a:ext cx="6506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 practice</a:t>
            </a:r>
            <a:r>
              <a:rPr lang="en-US" sz="2000" dirty="0"/>
              <a:t>, SGD with a batch of fake samples (size </a:t>
            </a:r>
            <a:r>
              <a:rPr lang="en-US" sz="2000" i="1" dirty="0"/>
              <a:t>N</a:t>
            </a:r>
            <a:r>
              <a:rPr lang="en-US" sz="2000" i="1" baseline="-25000" dirty="0"/>
              <a:t>G</a:t>
            </a:r>
            <a:r>
              <a:rPr lang="en-US" sz="2000" dirty="0"/>
              <a:t>):</a:t>
            </a:r>
          </a:p>
        </p:txBody>
      </p:sp>
      <p:pic>
        <p:nvPicPr>
          <p:cNvPr id="167" name="Picture 166">
            <a:extLst>
              <a:ext uri="{FF2B5EF4-FFF2-40B4-BE49-F238E27FC236}">
                <a16:creationId xmlns:a16="http://schemas.microsoft.com/office/drawing/2014/main" id="{04F90B7E-912D-4A41-B2A3-EAE0671A92ED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83935" y="5993856"/>
            <a:ext cx="4983763" cy="8358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1AC0C8-5BB0-3448-9ECA-604DED9535B1}"/>
              </a:ext>
            </a:extLst>
          </p:cNvPr>
          <p:cNvSpPr txBox="1"/>
          <p:nvPr/>
        </p:nvSpPr>
        <p:spPr>
          <a:xfrm>
            <a:off x="5111438" y="5376378"/>
            <a:ext cx="321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(theoretical) of Generator</a:t>
            </a:r>
          </a:p>
        </p:txBody>
      </p:sp>
    </p:spTree>
    <p:extLst>
      <p:ext uri="{BB962C8B-B14F-4D97-AF65-F5344CB8AC3E}">
        <p14:creationId xmlns:p14="http://schemas.microsoft.com/office/powerpoint/2010/main" val="86541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EC384057-CE85-0945-804D-F7488EE22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157" y="2555727"/>
            <a:ext cx="10076033" cy="768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253" y="3282"/>
            <a:ext cx="7702748" cy="751146"/>
          </a:xfrm>
        </p:spPr>
        <p:txBody>
          <a:bodyPr>
            <a:normAutofit/>
          </a:bodyPr>
          <a:lstStyle/>
          <a:p>
            <a:r>
              <a:rPr lang="en-US" sz="3600" dirty="0"/>
              <a:t>Training GANs Algorithm (Theoretical </a:t>
            </a:r>
            <a:r>
              <a:rPr lang="en-US" sz="3600" i="1" dirty="0"/>
              <a:t>L</a:t>
            </a:r>
            <a:r>
              <a:rPr lang="en-US" sz="3600" i="1" baseline="-25000" dirty="0"/>
              <a:t>G</a:t>
            </a:r>
            <a:r>
              <a:rPr lang="en-US" sz="3600" dirty="0"/>
              <a:t>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196AA44-442E-A740-9DE2-5BAB8BD0B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264" y="176350"/>
            <a:ext cx="3208176" cy="21601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AF06EED1-D01C-5E47-B6DE-E084BF053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93" y="521933"/>
            <a:ext cx="3240178" cy="2640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F4A9BFB-074A-834C-8CAC-20A51DD55E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6449" y="1294981"/>
            <a:ext cx="5285867" cy="26146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476F85F-7114-A94C-9B4B-54F2BF404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8355" y="4044102"/>
            <a:ext cx="3844789" cy="24259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8CECA19-62A9-0846-8942-E00D9BBCD7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599" y="6532787"/>
            <a:ext cx="1286874" cy="2667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9A6A8C3-D0E2-2347-BD32-322761B2BE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5885" y="1624714"/>
            <a:ext cx="3740727" cy="37960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D7EBEB0-A908-8249-9C8C-AF4476CFF38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00533" y="4413073"/>
            <a:ext cx="3457002" cy="37281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72A8665-4275-4C4A-8DC2-090EBE382D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7193" y="2188672"/>
            <a:ext cx="3758116" cy="37581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2537499-3E8E-4646-A92C-2034AAED9B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23985" y="1305117"/>
            <a:ext cx="2230940" cy="21061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2998B3-6378-4B47-A284-387B02D3B35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8613" y="907098"/>
            <a:ext cx="2042541" cy="20275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842172F-2646-C841-96A0-8281FE65D93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68850" y="3291780"/>
            <a:ext cx="2322697" cy="60218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B77934C-3F75-FA49-85A2-0AE6767E0E7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19171" y="5806565"/>
            <a:ext cx="2251010" cy="55199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9E419F1-F8F9-4245-93B7-152E0291FBC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09981" y="4907219"/>
            <a:ext cx="4401655" cy="75989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6C6BB25-5098-0E43-B828-54C6E7D8ECF6}"/>
              </a:ext>
            </a:extLst>
          </p:cNvPr>
          <p:cNvGrpSpPr/>
          <p:nvPr/>
        </p:nvGrpSpPr>
        <p:grpSpPr>
          <a:xfrm>
            <a:off x="735968" y="2254942"/>
            <a:ext cx="11456032" cy="3479875"/>
            <a:chOff x="735968" y="2254942"/>
            <a:chExt cx="11456032" cy="3479875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BE33217-03A7-5343-8E66-B82377872DC1}"/>
                </a:ext>
              </a:extLst>
            </p:cNvPr>
            <p:cNvSpPr/>
            <p:nvPr/>
          </p:nvSpPr>
          <p:spPr>
            <a:xfrm>
              <a:off x="8307627" y="2254942"/>
              <a:ext cx="3884373" cy="135268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1264B0E-C735-5047-A31A-59876E2BD391}"/>
                </a:ext>
              </a:extLst>
            </p:cNvPr>
            <p:cNvSpPr/>
            <p:nvPr/>
          </p:nvSpPr>
          <p:spPr>
            <a:xfrm>
              <a:off x="735968" y="4785887"/>
              <a:ext cx="5537831" cy="94893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8EAD5D3-3D1A-D24F-A54F-F1FE6E9FE38A}"/>
                </a:ext>
              </a:extLst>
            </p:cNvPr>
            <p:cNvSpPr txBox="1"/>
            <p:nvPr/>
          </p:nvSpPr>
          <p:spPr>
            <a:xfrm>
              <a:off x="7937500" y="4413073"/>
              <a:ext cx="1206500" cy="37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Opposites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5D5D4D1-15AE-7645-BB4D-D3B102E9409F}"/>
                </a:ext>
              </a:extLst>
            </p:cNvPr>
            <p:cNvCxnSpPr/>
            <p:nvPr/>
          </p:nvCxnSpPr>
          <p:spPr>
            <a:xfrm flipH="1">
              <a:off x="6451600" y="4785887"/>
              <a:ext cx="1206500" cy="281413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25285A4-C9F0-AA4E-877A-B749DFB06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64600" y="3607624"/>
              <a:ext cx="381000" cy="752163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249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How does adversarial training achieve                                  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32575" y="6488398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B3780CB-7AE2-B845-8F52-DECFED961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968" y="405714"/>
            <a:ext cx="3225800" cy="46990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F48EE12-E162-5342-9A5B-97BD0D02E68E}"/>
              </a:ext>
            </a:extLst>
          </p:cNvPr>
          <p:cNvGrpSpPr/>
          <p:nvPr/>
        </p:nvGrpSpPr>
        <p:grpSpPr>
          <a:xfrm>
            <a:off x="597766" y="1114380"/>
            <a:ext cx="10082933" cy="859395"/>
            <a:chOff x="572366" y="1108431"/>
            <a:chExt cx="10082933" cy="85939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D2B38E-AF17-D04D-9F5B-DBD3DC177786}"/>
                </a:ext>
              </a:extLst>
            </p:cNvPr>
            <p:cNvSpPr txBox="1"/>
            <p:nvPr/>
          </p:nvSpPr>
          <p:spPr>
            <a:xfrm>
              <a:off x="6615068" y="1598494"/>
              <a:ext cx="4040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Objective function of the min-max game</a:t>
              </a: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A5105FF-9696-7440-A105-1CED49CAC5AF}"/>
                </a:ext>
              </a:extLst>
            </p:cNvPr>
            <p:cNvGrpSpPr/>
            <p:nvPr/>
          </p:nvGrpSpPr>
          <p:grpSpPr>
            <a:xfrm>
              <a:off x="572366" y="1108431"/>
              <a:ext cx="7591310" cy="806084"/>
              <a:chOff x="572366" y="1108431"/>
              <a:chExt cx="7591310" cy="806084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D5EF73FA-3E7A-1B47-A4BF-70C58565DD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99298" y="1638086"/>
                <a:ext cx="1262606" cy="276429"/>
              </a:xfrm>
              <a:prstGeom prst="rect">
                <a:avLst/>
              </a:prstGeom>
            </p:spPr>
          </p:pic>
          <p:sp>
            <p:nvSpPr>
              <p:cNvPr id="23" name="Right Brace 22">
                <a:extLst>
                  <a:ext uri="{FF2B5EF4-FFF2-40B4-BE49-F238E27FC236}">
                    <a16:creationId xmlns:a16="http://schemas.microsoft.com/office/drawing/2014/main" id="{4F982757-A1ED-6B48-A63D-7E5E56BEBA4C}"/>
                  </a:ext>
                </a:extLst>
              </p:cNvPr>
              <p:cNvSpPr/>
              <p:nvPr/>
            </p:nvSpPr>
            <p:spPr>
              <a:xfrm rot="5400000">
                <a:off x="5395093" y="-1128763"/>
                <a:ext cx="186142" cy="5351025"/>
              </a:xfrm>
              <a:prstGeom prst="rightBrace">
                <a:avLst>
                  <a:gd name="adj1" fmla="val 99712"/>
                  <a:gd name="adj2" fmla="val 50000"/>
                </a:avLst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A0C0AB4B-1BA4-FB45-959C-5627678CF7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2366" y="1108431"/>
                <a:ext cx="7570273" cy="409204"/>
              </a:xfrm>
              <a:prstGeom prst="rect">
                <a:avLst/>
              </a:prstGeom>
            </p:spPr>
          </p:pic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CCE328B-B6B3-A748-A7B9-AA6D5C27D09D}"/>
              </a:ext>
            </a:extLst>
          </p:cNvPr>
          <p:cNvGrpSpPr/>
          <p:nvPr/>
        </p:nvGrpSpPr>
        <p:grpSpPr>
          <a:xfrm>
            <a:off x="289913" y="3373052"/>
            <a:ext cx="9327846" cy="369332"/>
            <a:chOff x="429612" y="4004841"/>
            <a:chExt cx="9327846" cy="36933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7EEBD15-BB91-964D-BA31-0BB2278B7E7D}"/>
                </a:ext>
              </a:extLst>
            </p:cNvPr>
            <p:cNvGrpSpPr/>
            <p:nvPr/>
          </p:nvGrpSpPr>
          <p:grpSpPr>
            <a:xfrm>
              <a:off x="429612" y="4004841"/>
              <a:ext cx="9327846" cy="369332"/>
              <a:chOff x="429612" y="4004841"/>
              <a:chExt cx="9327846" cy="369332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711042-1D5D-8349-8D01-51B5C1A44CBD}"/>
                  </a:ext>
                </a:extLst>
              </p:cNvPr>
              <p:cNvSpPr txBox="1"/>
              <p:nvPr/>
            </p:nvSpPr>
            <p:spPr>
              <a:xfrm>
                <a:off x="429612" y="4004841"/>
                <a:ext cx="93278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Then, by substituting                  to the GAN’s total objective function                           we have:</a:t>
                </a:r>
              </a:p>
            </p:txBody>
          </p: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3DC4AF16-BCD6-E740-9388-2E872B0CF9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87294" y="4074806"/>
                <a:ext cx="706759" cy="260746"/>
              </a:xfrm>
              <a:prstGeom prst="rect">
                <a:avLst/>
              </a:prstGeom>
            </p:spPr>
          </p:pic>
        </p:grp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0AC02D3-B43D-B844-8C02-24F4CB276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84976" y="4064385"/>
              <a:ext cx="1147824" cy="251299"/>
            </a:xfrm>
            <a:prstGeom prst="rect">
              <a:avLst/>
            </a:prstGeom>
          </p:spPr>
        </p:pic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79C2979E-5F36-1B46-882B-AF378D5BDE9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68611"/>
          <a:stretch/>
        </p:blipFill>
        <p:spPr>
          <a:xfrm>
            <a:off x="393700" y="3747242"/>
            <a:ext cx="9160030" cy="61866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BA4F124-2F61-F340-BD2C-E9D3299E70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6811" y="6166371"/>
            <a:ext cx="4286954" cy="26524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1A5EC5F-8ADE-F74E-B434-91238DFF08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3082" b="33274"/>
          <a:stretch/>
        </p:blipFill>
        <p:spPr>
          <a:xfrm>
            <a:off x="391501" y="4398735"/>
            <a:ext cx="9160030" cy="66311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E5F72F2-D483-2C42-8F07-C87A5DEEA348}"/>
              </a:ext>
            </a:extLst>
          </p:cNvPr>
          <p:cNvGrpSpPr/>
          <p:nvPr/>
        </p:nvGrpSpPr>
        <p:grpSpPr>
          <a:xfrm>
            <a:off x="395086" y="5224829"/>
            <a:ext cx="9160030" cy="826995"/>
            <a:chOff x="915786" y="5440729"/>
            <a:chExt cx="9160030" cy="826995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1DF7DBB-E830-C442-893B-0F0F1494ACE9}"/>
                </a:ext>
              </a:extLst>
            </p:cNvPr>
            <p:cNvGrpSpPr/>
            <p:nvPr/>
          </p:nvGrpSpPr>
          <p:grpSpPr>
            <a:xfrm>
              <a:off x="2366010" y="5898392"/>
              <a:ext cx="5720058" cy="369332"/>
              <a:chOff x="5300240" y="6032302"/>
              <a:chExt cx="5720058" cy="369332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ED75E6C-0027-294D-8F15-B46544EE65F2}"/>
                  </a:ext>
                </a:extLst>
              </p:cNvPr>
              <p:cNvSpPr txBox="1"/>
              <p:nvPr/>
            </p:nvSpPr>
            <p:spPr>
              <a:xfrm>
                <a:off x="5300240" y="6032302"/>
                <a:ext cx="44794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Jensen-Shannon divergence </a:t>
                </a:r>
                <a:r>
                  <a:rPr lang="en-US" dirty="0"/>
                  <a:t>between</a:t>
                </a:r>
              </a:p>
            </p:txBody>
          </p:sp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F20C1DD6-FB00-3C47-A4FA-AF8B7C21A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55678" y="6074658"/>
                <a:ext cx="2064620" cy="265246"/>
              </a:xfrm>
              <a:prstGeom prst="rect">
                <a:avLst/>
              </a:prstGeom>
            </p:spPr>
          </p:pic>
        </p:grpSp>
        <p:sp>
          <p:nvSpPr>
            <p:cNvPr id="57" name="Left Brace 56">
              <a:extLst>
                <a:ext uri="{FF2B5EF4-FFF2-40B4-BE49-F238E27FC236}">
                  <a16:creationId xmlns:a16="http://schemas.microsoft.com/office/drawing/2014/main" id="{A4117DDD-DA62-F546-8445-98D3CD0288CF}"/>
                </a:ext>
              </a:extLst>
            </p:cNvPr>
            <p:cNvSpPr/>
            <p:nvPr/>
          </p:nvSpPr>
          <p:spPr>
            <a:xfrm rot="16200000">
              <a:off x="3464792" y="4781805"/>
              <a:ext cx="195195" cy="2133685"/>
            </a:xfrm>
            <a:prstGeom prst="leftBrace">
              <a:avLst>
                <a:gd name="adj1" fmla="val 92769"/>
                <a:gd name="adj2" fmla="val 50000"/>
              </a:avLst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B862DB-2B2E-A74A-AC2B-11AB8951DE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5921"/>
            <a:stretch/>
          </p:blipFill>
          <p:spPr>
            <a:xfrm>
              <a:off x="915786" y="5440729"/>
              <a:ext cx="9160030" cy="27749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9EBF132-2F91-8547-A53B-92D33458BB72}"/>
              </a:ext>
            </a:extLst>
          </p:cNvPr>
          <p:cNvGrpSpPr/>
          <p:nvPr/>
        </p:nvGrpSpPr>
        <p:grpSpPr>
          <a:xfrm>
            <a:off x="301562" y="2058441"/>
            <a:ext cx="11764267" cy="1300248"/>
            <a:chOff x="301562" y="2058441"/>
            <a:chExt cx="11764267" cy="130024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02B90B-A9A0-7247-8324-397A800E3DC1}"/>
                </a:ext>
              </a:extLst>
            </p:cNvPr>
            <p:cNvGrpSpPr/>
            <p:nvPr/>
          </p:nvGrpSpPr>
          <p:grpSpPr>
            <a:xfrm>
              <a:off x="301562" y="2058441"/>
              <a:ext cx="11764267" cy="1300248"/>
              <a:chOff x="301562" y="2058441"/>
              <a:chExt cx="11764267" cy="1300248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CAD60660-BE20-114E-8354-2474BD711A70}"/>
                  </a:ext>
                </a:extLst>
              </p:cNvPr>
              <p:cNvGrpSpPr/>
              <p:nvPr/>
            </p:nvGrpSpPr>
            <p:grpSpPr>
              <a:xfrm>
                <a:off x="304801" y="2058441"/>
                <a:ext cx="11761028" cy="369332"/>
                <a:chOff x="304801" y="2071141"/>
                <a:chExt cx="11761028" cy="369332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665011C0-8E6D-124D-94C0-BAF8828DB74C}"/>
                    </a:ext>
                  </a:extLst>
                </p:cNvPr>
                <p:cNvSpPr txBox="1"/>
                <p:nvPr/>
              </p:nvSpPr>
              <p:spPr>
                <a:xfrm>
                  <a:off x="304801" y="2071141"/>
                  <a:ext cx="1176102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It has been proven that if we assume D has infinite capacity (can learn anything), then for given      (G params), </a:t>
                  </a:r>
                  <a:r>
                    <a:rPr lang="en-US" b="1" dirty="0"/>
                    <a:t>optimal D </a:t>
                  </a:r>
                  <a:r>
                    <a:rPr lang="en-US" dirty="0"/>
                    <a:t>is:</a:t>
                  </a:r>
                </a:p>
              </p:txBody>
            </p:sp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83F80AD9-ACB3-EA48-912F-2B337A4E36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9322087" y="2134295"/>
                  <a:ext cx="126171" cy="212914"/>
                </a:xfrm>
                <a:prstGeom prst="rect">
                  <a:avLst/>
                </a:prstGeom>
              </p:spPr>
            </p:pic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6011A59-E4E6-9E44-920B-7D83E48A23AA}"/>
                  </a:ext>
                </a:extLst>
              </p:cNvPr>
              <p:cNvSpPr txBox="1"/>
              <p:nvPr/>
            </p:nvSpPr>
            <p:spPr>
              <a:xfrm>
                <a:off x="301562" y="3020135"/>
                <a:ext cx="604623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1" dirty="0"/>
                  <a:t>Proof: Goodfellow et al, “Generative Adversarial Nets”, 2014, sec 4.1.</a:t>
                </a:r>
              </a:p>
            </p:txBody>
          </p:sp>
        </p:grp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0EF121D6-1C09-3345-8482-89B871C40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25434" y="2425543"/>
              <a:ext cx="2704600" cy="5604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966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How does adversarial training achieve                                  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32575" y="6488398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B3780CB-7AE2-B845-8F52-DECFED961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968" y="405714"/>
            <a:ext cx="3225800" cy="4699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24ADCE4-5586-3841-82B4-B1AE54A14757}"/>
              </a:ext>
            </a:extLst>
          </p:cNvPr>
          <p:cNvGrpSpPr/>
          <p:nvPr/>
        </p:nvGrpSpPr>
        <p:grpSpPr>
          <a:xfrm>
            <a:off x="416420" y="1693048"/>
            <a:ext cx="11341100" cy="4401205"/>
            <a:chOff x="759320" y="1693048"/>
            <a:chExt cx="11341100" cy="4401205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23BDE0-F344-3940-853B-E379C21F6D41}"/>
                </a:ext>
              </a:extLst>
            </p:cNvPr>
            <p:cNvSpPr txBox="1"/>
            <p:nvPr/>
          </p:nvSpPr>
          <p:spPr>
            <a:xfrm>
              <a:off x="759320" y="1693048"/>
              <a:ext cx="11341100" cy="4401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The previous theoretical results means:</a:t>
              </a:r>
            </a:p>
            <a:p>
              <a:endParaRPr lang="en-US" sz="2000" dirty="0"/>
            </a:p>
            <a:p>
              <a:r>
                <a:rPr lang="en-US" sz="2000" dirty="0"/>
                <a:t>*If* D was perfectly optimized at every SGD iteration before updating G,</a:t>
              </a:r>
            </a:p>
            <a:p>
              <a:r>
                <a:rPr lang="en-US" sz="2000" dirty="0"/>
                <a:t>then minimizing                with           *would* lead to minimization of JS divergence.</a:t>
              </a:r>
            </a:p>
            <a:p>
              <a:endParaRPr lang="en-US" sz="2000" dirty="0"/>
            </a:p>
            <a:p>
              <a:r>
                <a:rPr lang="en-US" sz="2000" dirty="0"/>
                <a:t>This in turn means the generator *would* replicate learn the density of real data “perfectly”,</a:t>
              </a:r>
            </a:p>
            <a:p>
              <a:r>
                <a:rPr lang="en-US" sz="2000" dirty="0"/>
                <a:t>i.e.</a:t>
              </a:r>
            </a:p>
            <a:p>
              <a:endParaRPr lang="en-US" sz="2000" dirty="0"/>
            </a:p>
            <a:p>
              <a:endParaRPr lang="en-US" sz="2000" dirty="0"/>
            </a:p>
            <a:p>
              <a:r>
                <a:rPr lang="en-US" sz="2000" dirty="0"/>
                <a:t>But, in practice:</a:t>
              </a:r>
            </a:p>
            <a:p>
              <a:r>
                <a:rPr lang="en-US" sz="2000" dirty="0"/>
                <a:t>a) we don’t optimize D perfectly in each SGD iteration (only K updates, and SGD local minima),</a:t>
              </a:r>
              <a:br>
                <a:rPr lang="en-US" sz="2000" dirty="0"/>
              </a:br>
              <a:r>
                <a:rPr lang="en-US" sz="2000" dirty="0"/>
                <a:t>b) we often use another loss for G, rather than what we showed before (which was aligned with theory)…</a:t>
              </a:r>
            </a:p>
            <a:p>
              <a:endParaRPr lang="en-US" sz="2000" dirty="0"/>
            </a:p>
            <a:p>
              <a:r>
                <a:rPr lang="en-US" sz="2000" dirty="0"/>
                <a:t>Regardless, this theoretical result gives a nice intuition about how GANs work.</a:t>
              </a:r>
            </a:p>
          </p:txBody>
        </p: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C6CE1484-5735-7B44-8D7E-8ECB94043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39577" y="2692676"/>
              <a:ext cx="346971" cy="277577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42F6740-D4D4-FB47-96A1-478B41C10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7942" y="2728731"/>
              <a:ext cx="640471" cy="230868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4ED93A1-12E7-8343-AB58-17650A892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045" y="3636674"/>
              <a:ext cx="2203265" cy="3209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4098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770645E-1FEB-BB4F-9A1A-09BC63F0B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157" y="2555727"/>
            <a:ext cx="10076033" cy="768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253" y="3282"/>
            <a:ext cx="7702748" cy="751146"/>
          </a:xfrm>
        </p:spPr>
        <p:txBody>
          <a:bodyPr>
            <a:normAutofit/>
          </a:bodyPr>
          <a:lstStyle/>
          <a:p>
            <a:r>
              <a:rPr lang="en-US" sz="3600" dirty="0"/>
              <a:t>Training GANs Algorithm (Theoretical </a:t>
            </a:r>
            <a:r>
              <a:rPr lang="en-US" sz="3600" i="1" dirty="0"/>
              <a:t>L</a:t>
            </a:r>
            <a:r>
              <a:rPr lang="en-US" sz="3600" i="1" baseline="-25000" dirty="0"/>
              <a:t>G</a:t>
            </a:r>
            <a:r>
              <a:rPr lang="en-US" sz="3600" dirty="0"/>
              <a:t>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196AA44-442E-A740-9DE2-5BAB8BD0B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264" y="176350"/>
            <a:ext cx="3208176" cy="21601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AF06EED1-D01C-5E47-B6DE-E084BF053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93" y="521933"/>
            <a:ext cx="3240178" cy="2640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F4A9BFB-074A-834C-8CAC-20A51DD55E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6449" y="1294981"/>
            <a:ext cx="5285867" cy="26146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476F85F-7114-A94C-9B4B-54F2BF404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8355" y="4044102"/>
            <a:ext cx="3844789" cy="24259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8CECA19-62A9-0846-8942-E00D9BBCD7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599" y="6532787"/>
            <a:ext cx="1286874" cy="2667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9A6A8C3-D0E2-2347-BD32-322761B2BE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5885" y="1624714"/>
            <a:ext cx="3740727" cy="37960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D7EBEB0-A908-8249-9C8C-AF4476CFF38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00533" y="4413073"/>
            <a:ext cx="3457002" cy="37281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72A8665-4275-4C4A-8DC2-090EBE382D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7193" y="2188672"/>
            <a:ext cx="3758116" cy="37581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2537499-3E8E-4646-A92C-2034AAED9B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23985" y="1305117"/>
            <a:ext cx="2230940" cy="21061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2998B3-6378-4B47-A284-387B02D3B35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8613" y="907098"/>
            <a:ext cx="2042541" cy="20275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842172F-2646-C841-96A0-8281FE65D93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68850" y="3291780"/>
            <a:ext cx="2322697" cy="60218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B77934C-3F75-FA49-85A2-0AE6767E0E7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19171" y="5806565"/>
            <a:ext cx="2251010" cy="55199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9E419F1-F8F9-4245-93B7-152E0291FBC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09981" y="4907219"/>
            <a:ext cx="4401655" cy="759895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8883934A-8BC8-5D4F-B040-5A7351448348}"/>
              </a:ext>
            </a:extLst>
          </p:cNvPr>
          <p:cNvSpPr/>
          <p:nvPr/>
        </p:nvSpPr>
        <p:spPr>
          <a:xfrm>
            <a:off x="8775700" y="3115"/>
            <a:ext cx="3505199" cy="782832"/>
          </a:xfrm>
          <a:prstGeom prst="ellipse">
            <a:avLst/>
          </a:prstGeom>
          <a:noFill/>
          <a:ln w="317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3A129-D395-1546-9513-6B8EACEDF31C}"/>
              </a:ext>
            </a:extLst>
          </p:cNvPr>
          <p:cNvGrpSpPr/>
          <p:nvPr/>
        </p:nvGrpSpPr>
        <p:grpSpPr>
          <a:xfrm>
            <a:off x="735968" y="2254942"/>
            <a:ext cx="11456032" cy="3479875"/>
            <a:chOff x="735968" y="2254942"/>
            <a:chExt cx="11456032" cy="347987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C797BF5-33F5-A042-B79F-E5F6F7E54537}"/>
                </a:ext>
              </a:extLst>
            </p:cNvPr>
            <p:cNvSpPr/>
            <p:nvPr/>
          </p:nvSpPr>
          <p:spPr>
            <a:xfrm>
              <a:off x="8307627" y="2254942"/>
              <a:ext cx="3884373" cy="135268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5B0E7E5-C95D-CE41-9CE8-D415447D7955}"/>
                </a:ext>
              </a:extLst>
            </p:cNvPr>
            <p:cNvSpPr/>
            <p:nvPr/>
          </p:nvSpPr>
          <p:spPr>
            <a:xfrm>
              <a:off x="735968" y="4785887"/>
              <a:ext cx="5537831" cy="94893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B3955D6-FF25-6C41-BDC4-96C39D4DC8E2}"/>
                </a:ext>
              </a:extLst>
            </p:cNvPr>
            <p:cNvSpPr txBox="1"/>
            <p:nvPr/>
          </p:nvSpPr>
          <p:spPr>
            <a:xfrm>
              <a:off x="7937500" y="4413073"/>
              <a:ext cx="1206500" cy="37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Opposites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08E2538-E472-0641-B01D-6C409A1D5DF2}"/>
                </a:ext>
              </a:extLst>
            </p:cNvPr>
            <p:cNvCxnSpPr/>
            <p:nvPr/>
          </p:nvCxnSpPr>
          <p:spPr>
            <a:xfrm flipH="1">
              <a:off x="6451600" y="4785887"/>
              <a:ext cx="1206500" cy="281413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42EF36-19B5-D44C-82DA-CFF4C04DE4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64600" y="3607624"/>
              <a:ext cx="381000" cy="752163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6660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Losses for training the Generator 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D1DBBEE-F8C3-5747-9E99-251881FD1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1800" y="1014779"/>
            <a:ext cx="6852796" cy="48362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A57D825-E600-CC41-A17D-F94DFFEED958}"/>
              </a:ext>
            </a:extLst>
          </p:cNvPr>
          <p:cNvSpPr txBox="1"/>
          <p:nvPr/>
        </p:nvSpPr>
        <p:spPr>
          <a:xfrm>
            <a:off x="385455" y="3584746"/>
            <a:ext cx="1797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Theoretically</a:t>
            </a:r>
            <a:br>
              <a:rPr lang="en-US" dirty="0"/>
            </a:br>
            <a:r>
              <a:rPr lang="en-US" dirty="0"/>
              <a:t>motivated loss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8B8933-A7B2-B34D-A55A-0886E1878161}"/>
              </a:ext>
            </a:extLst>
          </p:cNvPr>
          <p:cNvCxnSpPr>
            <a:cxnSpLocks/>
          </p:cNvCxnSpPr>
          <p:nvPr/>
        </p:nvCxnSpPr>
        <p:spPr>
          <a:xfrm flipV="1">
            <a:off x="2135931" y="3757960"/>
            <a:ext cx="1410157" cy="97729"/>
          </a:xfrm>
          <a:prstGeom prst="straightConnector1">
            <a:avLst/>
          </a:prstGeom>
          <a:ln w="508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638B9AC-EFA7-1543-8008-F73DD5A0E79E}"/>
              </a:ext>
            </a:extLst>
          </p:cNvPr>
          <p:cNvGrpSpPr/>
          <p:nvPr/>
        </p:nvGrpSpPr>
        <p:grpSpPr>
          <a:xfrm>
            <a:off x="6901862" y="2466083"/>
            <a:ext cx="4331021" cy="2002813"/>
            <a:chOff x="6901862" y="2466083"/>
            <a:chExt cx="4331021" cy="200281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8ABD58-59A0-D341-806C-6B852CEAF4A5}"/>
                </a:ext>
              </a:extLst>
            </p:cNvPr>
            <p:cNvSpPr txBox="1"/>
            <p:nvPr/>
          </p:nvSpPr>
          <p:spPr>
            <a:xfrm>
              <a:off x="6901862" y="2466083"/>
              <a:ext cx="43310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Even for great samples G(z), grads large!</a:t>
              </a:r>
            </a:p>
            <a:p>
              <a:pPr algn="ctr"/>
              <a:r>
                <a:rPr lang="en-US" dirty="0"/>
                <a:t>Here it should be saturating, to let model learn from bad samples, to improve them.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A89C7301-BF1E-A54C-9EE2-4B8109209045}"/>
                </a:ext>
              </a:extLst>
            </p:cNvPr>
            <p:cNvCxnSpPr>
              <a:cxnSpLocks/>
            </p:cNvCxnSpPr>
            <p:nvPr/>
          </p:nvCxnSpPr>
          <p:spPr>
            <a:xfrm>
              <a:off x="9011031" y="3440151"/>
              <a:ext cx="0" cy="102874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40F1E69-0196-E240-9F83-5EAF4B703BEF}"/>
              </a:ext>
            </a:extLst>
          </p:cNvPr>
          <p:cNvSpPr txBox="1"/>
          <p:nvPr/>
        </p:nvSpPr>
        <p:spPr>
          <a:xfrm>
            <a:off x="1834376" y="1287075"/>
            <a:ext cx="129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value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46857F-1570-134C-94E7-1C35C43C2C5B}"/>
              </a:ext>
            </a:extLst>
          </p:cNvPr>
          <p:cNvGrpSpPr/>
          <p:nvPr/>
        </p:nvGrpSpPr>
        <p:grpSpPr>
          <a:xfrm>
            <a:off x="1394534" y="5594777"/>
            <a:ext cx="3497138" cy="1074765"/>
            <a:chOff x="1394534" y="5594777"/>
            <a:chExt cx="3497138" cy="107476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76478A6-92D1-F044-A963-490077EF87F3}"/>
                </a:ext>
              </a:extLst>
            </p:cNvPr>
            <p:cNvSpPr txBox="1"/>
            <p:nvPr/>
          </p:nvSpPr>
          <p:spPr>
            <a:xfrm>
              <a:off x="1394534" y="6023211"/>
              <a:ext cx="34971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 is certain that input G(z) is Fake</a:t>
              </a:r>
              <a:br>
                <a:rPr lang="en-US" dirty="0"/>
              </a:br>
              <a:r>
                <a:rPr lang="en-US" dirty="0"/>
                <a:t>(correctly)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A560096A-E77F-584B-9ECD-202380773D3F}"/>
                </a:ext>
              </a:extLst>
            </p:cNvPr>
            <p:cNvSpPr/>
            <p:nvPr/>
          </p:nvSpPr>
          <p:spPr>
            <a:xfrm rot="10800000">
              <a:off x="2988526" y="5594777"/>
              <a:ext cx="278781" cy="342360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CCFA9BC-A920-474C-BD63-F114D3DD954D}"/>
              </a:ext>
            </a:extLst>
          </p:cNvPr>
          <p:cNvGrpSpPr/>
          <p:nvPr/>
        </p:nvGrpSpPr>
        <p:grpSpPr>
          <a:xfrm>
            <a:off x="7486819" y="5566273"/>
            <a:ext cx="3497138" cy="1014061"/>
            <a:chOff x="7486819" y="5655481"/>
            <a:chExt cx="3497138" cy="101406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85A1772-191F-C148-8C08-DC609AC411B4}"/>
                </a:ext>
              </a:extLst>
            </p:cNvPr>
            <p:cNvSpPr txBox="1"/>
            <p:nvPr/>
          </p:nvSpPr>
          <p:spPr>
            <a:xfrm>
              <a:off x="7486819" y="6023211"/>
              <a:ext cx="34971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 is certain that input G(z) is Real</a:t>
              </a:r>
              <a:br>
                <a:rPr lang="en-US" dirty="0"/>
              </a:br>
              <a:r>
                <a:rPr lang="en-US" dirty="0"/>
                <a:t>(it got tricked by G)</a:t>
              </a:r>
            </a:p>
          </p:txBody>
        </p:sp>
        <p:sp>
          <p:nvSpPr>
            <p:cNvPr id="37" name="Down Arrow 36">
              <a:extLst>
                <a:ext uri="{FF2B5EF4-FFF2-40B4-BE49-F238E27FC236}">
                  <a16:creationId xmlns:a16="http://schemas.microsoft.com/office/drawing/2014/main" id="{69CBDBED-8B3C-9445-9A1E-CD5DE850442B}"/>
                </a:ext>
              </a:extLst>
            </p:cNvPr>
            <p:cNvSpPr/>
            <p:nvPr/>
          </p:nvSpPr>
          <p:spPr>
            <a:xfrm rot="10800000">
              <a:off x="9105816" y="5655481"/>
              <a:ext cx="278781" cy="342360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E9D3D6-089B-8047-A5B1-EA7908106F8F}"/>
              </a:ext>
            </a:extLst>
          </p:cNvPr>
          <p:cNvGrpSpPr/>
          <p:nvPr/>
        </p:nvGrpSpPr>
        <p:grpSpPr>
          <a:xfrm>
            <a:off x="2997540" y="1598498"/>
            <a:ext cx="3939949" cy="1404810"/>
            <a:chOff x="2997540" y="1598498"/>
            <a:chExt cx="3939949" cy="1404810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1768500-EA09-6447-A134-5721FAD23F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6088" y="2315107"/>
              <a:ext cx="747132" cy="6882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DDBB2B-EF05-B042-A39F-2C88BC99C991}"/>
                </a:ext>
              </a:extLst>
            </p:cNvPr>
            <p:cNvSpPr txBox="1"/>
            <p:nvPr/>
          </p:nvSpPr>
          <p:spPr>
            <a:xfrm>
              <a:off x="2997540" y="1598498"/>
              <a:ext cx="393994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Training starts here, because untrained G(z) generates very bad output</a:t>
              </a:r>
            </a:p>
          </p:txBody>
        </p:sp>
        <p:pic>
          <p:nvPicPr>
            <p:cNvPr id="22" name="Picture 21" descr="A picture containing text, furniture&#10;&#10;Description automatically generated">
              <a:extLst>
                <a:ext uri="{FF2B5EF4-FFF2-40B4-BE49-F238E27FC236}">
                  <a16:creationId xmlns:a16="http://schemas.microsoft.com/office/drawing/2014/main" id="{E22B2ABE-14A3-B74D-9A9A-90898CB34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19625" y="2216572"/>
              <a:ext cx="614572" cy="6105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946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Losses for training the Generator 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03C03E-679C-8446-832F-A3B318B84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80" y="1030304"/>
            <a:ext cx="6820654" cy="488581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8439EB7-00CD-5844-B08F-1BC2E47A6BA5}"/>
              </a:ext>
            </a:extLst>
          </p:cNvPr>
          <p:cNvGrpSpPr/>
          <p:nvPr/>
        </p:nvGrpSpPr>
        <p:grpSpPr>
          <a:xfrm>
            <a:off x="1394534" y="5594777"/>
            <a:ext cx="3497138" cy="1074765"/>
            <a:chOff x="1394534" y="5594777"/>
            <a:chExt cx="3497138" cy="10747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EBF9CB-5AAB-E74E-9633-F663D3CC44EE}"/>
                </a:ext>
              </a:extLst>
            </p:cNvPr>
            <p:cNvSpPr txBox="1"/>
            <p:nvPr/>
          </p:nvSpPr>
          <p:spPr>
            <a:xfrm>
              <a:off x="1394534" y="6023211"/>
              <a:ext cx="34971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 is certain that input G(z) is Fake</a:t>
              </a:r>
              <a:br>
                <a:rPr lang="en-US" dirty="0"/>
              </a:br>
              <a:r>
                <a:rPr lang="en-US" dirty="0"/>
                <a:t>(correctly)</a:t>
              </a:r>
            </a:p>
          </p:txBody>
        </p:sp>
        <p:sp>
          <p:nvSpPr>
            <p:cNvPr id="9" name="Down Arrow 8">
              <a:extLst>
                <a:ext uri="{FF2B5EF4-FFF2-40B4-BE49-F238E27FC236}">
                  <a16:creationId xmlns:a16="http://schemas.microsoft.com/office/drawing/2014/main" id="{7E52C1ED-CE41-6A4C-AD68-98239383E540}"/>
                </a:ext>
              </a:extLst>
            </p:cNvPr>
            <p:cNvSpPr/>
            <p:nvPr/>
          </p:nvSpPr>
          <p:spPr>
            <a:xfrm rot="10800000">
              <a:off x="2988526" y="5594777"/>
              <a:ext cx="278781" cy="342360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1512E1-4B29-E441-94BA-9D6FEA7B07FA}"/>
              </a:ext>
            </a:extLst>
          </p:cNvPr>
          <p:cNvGrpSpPr/>
          <p:nvPr/>
        </p:nvGrpSpPr>
        <p:grpSpPr>
          <a:xfrm>
            <a:off x="7486819" y="5566273"/>
            <a:ext cx="3497138" cy="1014061"/>
            <a:chOff x="7486819" y="5655481"/>
            <a:chExt cx="3497138" cy="101406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2BAB26-2A85-2C4C-8F3B-0C68E6D20B3A}"/>
                </a:ext>
              </a:extLst>
            </p:cNvPr>
            <p:cNvSpPr txBox="1"/>
            <p:nvPr/>
          </p:nvSpPr>
          <p:spPr>
            <a:xfrm>
              <a:off x="7486819" y="6023211"/>
              <a:ext cx="34971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 is certain that input G(z) is Real</a:t>
              </a:r>
              <a:br>
                <a:rPr lang="en-US" dirty="0"/>
              </a:br>
              <a:r>
                <a:rPr lang="en-US" dirty="0"/>
                <a:t>(it got tricked by G)</a:t>
              </a:r>
            </a:p>
          </p:txBody>
        </p:sp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3D45C16F-316D-8E44-A90E-884669EB3E09}"/>
                </a:ext>
              </a:extLst>
            </p:cNvPr>
            <p:cNvSpPr/>
            <p:nvPr/>
          </p:nvSpPr>
          <p:spPr>
            <a:xfrm rot="10800000">
              <a:off x="9105816" y="5655481"/>
              <a:ext cx="278781" cy="342360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242D9E-EE78-A045-891D-70A48A8C5D8F}"/>
              </a:ext>
            </a:extLst>
          </p:cNvPr>
          <p:cNvSpPr txBox="1"/>
          <p:nvPr/>
        </p:nvSpPr>
        <p:spPr>
          <a:xfrm>
            <a:off x="9556595" y="1148576"/>
            <a:ext cx="2520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Commonly used in practice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0BA9F47-C001-1049-94D4-71AFDBE6F51F}"/>
              </a:ext>
            </a:extLst>
          </p:cNvPr>
          <p:cNvCxnSpPr>
            <a:cxnSpLocks/>
          </p:cNvCxnSpPr>
          <p:nvPr/>
        </p:nvCxnSpPr>
        <p:spPr>
          <a:xfrm flipH="1">
            <a:off x="8865221" y="1683397"/>
            <a:ext cx="856792" cy="680664"/>
          </a:xfrm>
          <a:prstGeom prst="straightConnector1">
            <a:avLst/>
          </a:prstGeom>
          <a:ln w="508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484461-E2E9-1048-A3B1-790C3E8B223D}"/>
              </a:ext>
            </a:extLst>
          </p:cNvPr>
          <p:cNvSpPr txBox="1"/>
          <p:nvPr/>
        </p:nvSpPr>
        <p:spPr>
          <a:xfrm>
            <a:off x="1834376" y="1287075"/>
            <a:ext cx="129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value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95B5F3-60EC-4E4A-8A0D-4DE2687A0EE4}"/>
              </a:ext>
            </a:extLst>
          </p:cNvPr>
          <p:cNvCxnSpPr>
            <a:cxnSpLocks/>
          </p:cNvCxnSpPr>
          <p:nvPr/>
        </p:nvCxnSpPr>
        <p:spPr>
          <a:xfrm flipV="1">
            <a:off x="2135931" y="3757960"/>
            <a:ext cx="1410157" cy="97729"/>
          </a:xfrm>
          <a:prstGeom prst="straightConnector1">
            <a:avLst/>
          </a:prstGeom>
          <a:ln w="508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E3B61D5-191A-D84A-AB55-6E7DA28630B1}"/>
              </a:ext>
            </a:extLst>
          </p:cNvPr>
          <p:cNvSpPr txBox="1"/>
          <p:nvPr/>
        </p:nvSpPr>
        <p:spPr>
          <a:xfrm>
            <a:off x="385455" y="3584746"/>
            <a:ext cx="1797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Theoretically</a:t>
            </a:r>
            <a:br>
              <a:rPr lang="en-US" dirty="0"/>
            </a:br>
            <a:r>
              <a:rPr lang="en-US" dirty="0"/>
              <a:t>motivated loss</a:t>
            </a:r>
          </a:p>
        </p:txBody>
      </p:sp>
    </p:spTree>
    <p:extLst>
      <p:ext uri="{BB962C8B-B14F-4D97-AF65-F5344CB8AC3E}">
        <p14:creationId xmlns:p14="http://schemas.microsoft.com/office/powerpoint/2010/main" val="13076141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Losses of G: are they comparable?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790C6D8-3B08-A249-B1C9-FBF6FF32A404}"/>
              </a:ext>
            </a:extLst>
          </p:cNvPr>
          <p:cNvGrpSpPr/>
          <p:nvPr/>
        </p:nvGrpSpPr>
        <p:grpSpPr>
          <a:xfrm>
            <a:off x="561188" y="2036875"/>
            <a:ext cx="7283385" cy="454194"/>
            <a:chOff x="561188" y="2036875"/>
            <a:chExt cx="7283385" cy="45419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B48C4FA-9054-544E-B3A7-31C404EFE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188" y="2073127"/>
              <a:ext cx="5023192" cy="41794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AAB17EE-CF65-C446-809A-D0C2F25B2943}"/>
                </a:ext>
              </a:extLst>
            </p:cNvPr>
            <p:cNvSpPr txBox="1"/>
            <p:nvPr/>
          </p:nvSpPr>
          <p:spPr>
            <a:xfrm>
              <a:off x="5748144" y="2036875"/>
              <a:ext cx="20964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Minimize the log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9C2A77-4F3D-664E-AA19-7AF13614AF18}"/>
              </a:ext>
            </a:extLst>
          </p:cNvPr>
          <p:cNvGrpSpPr/>
          <p:nvPr/>
        </p:nvGrpSpPr>
        <p:grpSpPr>
          <a:xfrm>
            <a:off x="4078393" y="3131429"/>
            <a:ext cx="4957014" cy="664144"/>
            <a:chOff x="4078393" y="3131429"/>
            <a:chExt cx="4957014" cy="664144"/>
          </a:xfrm>
        </p:grpSpPr>
        <p:sp>
          <p:nvSpPr>
            <p:cNvPr id="32" name="Right Brace 31">
              <a:extLst>
                <a:ext uri="{FF2B5EF4-FFF2-40B4-BE49-F238E27FC236}">
                  <a16:creationId xmlns:a16="http://schemas.microsoft.com/office/drawing/2014/main" id="{08B92CF5-713F-C74E-87A7-52E2980C48F3}"/>
                </a:ext>
              </a:extLst>
            </p:cNvPr>
            <p:cNvSpPr/>
            <p:nvPr/>
          </p:nvSpPr>
          <p:spPr>
            <a:xfrm rot="5400000">
              <a:off x="4644798" y="2598052"/>
              <a:ext cx="237600" cy="1304353"/>
            </a:xfrm>
            <a:prstGeom prst="rightBrace">
              <a:avLst>
                <a:gd name="adj1" fmla="val 102735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5EDED0-F99C-DF43-94E2-3DE6E7C87A23}"/>
                </a:ext>
              </a:extLst>
            </p:cNvPr>
            <p:cNvSpPr txBox="1"/>
            <p:nvPr/>
          </p:nvSpPr>
          <p:spPr>
            <a:xfrm>
              <a:off x="5741895" y="3395990"/>
              <a:ext cx="3293512" cy="39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Maximize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CBF1743-68D4-E44D-92C2-E7AAF60A5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78393" y="3461180"/>
              <a:ext cx="1387884" cy="299657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0F885FB-F8DA-2F45-9F77-9D3FCE210226}"/>
              </a:ext>
            </a:extLst>
          </p:cNvPr>
          <p:cNvGrpSpPr/>
          <p:nvPr/>
        </p:nvGrpSpPr>
        <p:grpSpPr>
          <a:xfrm>
            <a:off x="3626309" y="2457937"/>
            <a:ext cx="5765620" cy="688996"/>
            <a:chOff x="3626309" y="2457937"/>
            <a:chExt cx="5765620" cy="68899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A3996D1-CFEE-4F4B-A76E-F1DE0B1B5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6310" y="2777108"/>
              <a:ext cx="1868912" cy="299657"/>
            </a:xfrm>
            <a:prstGeom prst="rect">
              <a:avLst/>
            </a:prstGeom>
          </p:spPr>
        </p:pic>
        <p:sp>
          <p:nvSpPr>
            <p:cNvPr id="25" name="Right Brace 24">
              <a:extLst>
                <a:ext uri="{FF2B5EF4-FFF2-40B4-BE49-F238E27FC236}">
                  <a16:creationId xmlns:a16="http://schemas.microsoft.com/office/drawing/2014/main" id="{EC6E410B-E70C-4949-ABA9-EF4F835C010B}"/>
                </a:ext>
              </a:extLst>
            </p:cNvPr>
            <p:cNvSpPr/>
            <p:nvPr/>
          </p:nvSpPr>
          <p:spPr>
            <a:xfrm rot="5400000">
              <a:off x="4503883" y="1580363"/>
              <a:ext cx="223646" cy="1978793"/>
            </a:xfrm>
            <a:prstGeom prst="rightBrace">
              <a:avLst>
                <a:gd name="adj1" fmla="val 102735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2C1478E-CA8F-7447-A20F-C648957DEBE7}"/>
                </a:ext>
              </a:extLst>
            </p:cNvPr>
            <p:cNvSpPr txBox="1"/>
            <p:nvPr/>
          </p:nvSpPr>
          <p:spPr>
            <a:xfrm>
              <a:off x="5757003" y="2747350"/>
              <a:ext cx="3634926" cy="39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Minimize (because log convex)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CCA0DA4-0C50-EE4A-99E9-79117A63BE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057" y="4679404"/>
            <a:ext cx="4636792" cy="41794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B8446AF-8085-AB4B-AF48-3FB0E01ED441}"/>
              </a:ext>
            </a:extLst>
          </p:cNvPr>
          <p:cNvSpPr txBox="1"/>
          <p:nvPr/>
        </p:nvSpPr>
        <p:spPr>
          <a:xfrm>
            <a:off x="5325711" y="4643970"/>
            <a:ext cx="2306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Minimize the -log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DB414A3-00B4-1345-8878-1769CE8095A6}"/>
              </a:ext>
            </a:extLst>
          </p:cNvPr>
          <p:cNvGrpSpPr/>
          <p:nvPr/>
        </p:nvGrpSpPr>
        <p:grpSpPr>
          <a:xfrm>
            <a:off x="3381950" y="5086077"/>
            <a:ext cx="4251382" cy="649787"/>
            <a:chOff x="3381950" y="5086077"/>
            <a:chExt cx="4251382" cy="649787"/>
          </a:xfrm>
        </p:grpSpPr>
        <p:sp>
          <p:nvSpPr>
            <p:cNvPr id="29" name="Right Brace 28">
              <a:extLst>
                <a:ext uri="{FF2B5EF4-FFF2-40B4-BE49-F238E27FC236}">
                  <a16:creationId xmlns:a16="http://schemas.microsoft.com/office/drawing/2014/main" id="{D9B48E90-7D5C-6441-821C-E2F0A71F0442}"/>
                </a:ext>
              </a:extLst>
            </p:cNvPr>
            <p:cNvSpPr/>
            <p:nvPr/>
          </p:nvSpPr>
          <p:spPr>
            <a:xfrm rot="5400000">
              <a:off x="4108270" y="4400632"/>
              <a:ext cx="261360" cy="1632250"/>
            </a:xfrm>
            <a:prstGeom prst="rightBrace">
              <a:avLst>
                <a:gd name="adj1" fmla="val 102735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FDCDB8A-EA7B-2B48-8DA0-C02DE14F8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81950" y="5407726"/>
              <a:ext cx="1703311" cy="299657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4B57CE-FDDD-CB48-A456-2621C49984DE}"/>
                </a:ext>
              </a:extLst>
            </p:cNvPr>
            <p:cNvSpPr txBox="1"/>
            <p:nvPr/>
          </p:nvSpPr>
          <p:spPr>
            <a:xfrm>
              <a:off x="5327260" y="5335754"/>
              <a:ext cx="23060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Maximize the log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E7AAAF0-6AC4-A444-B8ED-359BBF6BB66E}"/>
              </a:ext>
            </a:extLst>
          </p:cNvPr>
          <p:cNvGrpSpPr/>
          <p:nvPr/>
        </p:nvGrpSpPr>
        <p:grpSpPr>
          <a:xfrm>
            <a:off x="3745209" y="5737641"/>
            <a:ext cx="2895232" cy="671213"/>
            <a:chOff x="3745209" y="5737641"/>
            <a:chExt cx="2895232" cy="67121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B473EB-61EE-C44B-9582-220FACE6C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45209" y="6060128"/>
              <a:ext cx="1285368" cy="299657"/>
            </a:xfrm>
            <a:prstGeom prst="rect">
              <a:avLst/>
            </a:prstGeom>
          </p:spPr>
        </p:pic>
        <p:sp>
          <p:nvSpPr>
            <p:cNvPr id="34" name="Right Brace 33">
              <a:extLst>
                <a:ext uri="{FF2B5EF4-FFF2-40B4-BE49-F238E27FC236}">
                  <a16:creationId xmlns:a16="http://schemas.microsoft.com/office/drawing/2014/main" id="{B0A3CF19-E444-784E-A172-7437E9E38EC8}"/>
                </a:ext>
              </a:extLst>
            </p:cNvPr>
            <p:cNvSpPr/>
            <p:nvPr/>
          </p:nvSpPr>
          <p:spPr>
            <a:xfrm rot="5400000">
              <a:off x="4238542" y="5255154"/>
              <a:ext cx="261360" cy="1226334"/>
            </a:xfrm>
            <a:prstGeom prst="rightBrace">
              <a:avLst>
                <a:gd name="adj1" fmla="val 102735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E378159-4966-E94A-9415-E20F79ABC3C2}"/>
                </a:ext>
              </a:extLst>
            </p:cNvPr>
            <p:cNvSpPr txBox="1"/>
            <p:nvPr/>
          </p:nvSpPr>
          <p:spPr>
            <a:xfrm>
              <a:off x="5355072" y="6009271"/>
              <a:ext cx="1285369" cy="39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Maximize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B4C0B30-539C-C640-9DB5-F586D570D5EA}"/>
              </a:ext>
            </a:extLst>
          </p:cNvPr>
          <p:cNvGrpSpPr/>
          <p:nvPr/>
        </p:nvGrpSpPr>
        <p:grpSpPr>
          <a:xfrm>
            <a:off x="6898269" y="3758730"/>
            <a:ext cx="4813010" cy="2458855"/>
            <a:chOff x="7482469" y="3707930"/>
            <a:chExt cx="4813010" cy="245885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F83527-CB28-964B-A7A8-E0A3ED7D15D3}"/>
                </a:ext>
              </a:extLst>
            </p:cNvPr>
            <p:cNvSpPr txBox="1"/>
            <p:nvPr/>
          </p:nvSpPr>
          <p:spPr>
            <a:xfrm>
              <a:off x="8153400" y="4277684"/>
              <a:ext cx="41420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They both try to maximize the probability that D will think fake samples are real.</a:t>
              </a:r>
              <a:br>
                <a:rPr lang="en-US" dirty="0"/>
              </a:br>
              <a:r>
                <a:rPr lang="en-US" dirty="0"/>
                <a:t>But using </a:t>
              </a:r>
              <a:r>
                <a:rPr lang="en-US" b="1" dirty="0"/>
                <a:t>different gradients to get there</a:t>
              </a:r>
              <a:r>
                <a:rPr lang="en-US" dirty="0"/>
                <a:t>.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4EC31C-E0FD-CA42-927C-24E7F0A701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82469" y="5296637"/>
              <a:ext cx="1115431" cy="870148"/>
            </a:xfrm>
            <a:prstGeom prst="straightConnector1">
              <a:avLst/>
            </a:prstGeom>
            <a:ln w="31750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DC41697-312E-AD49-B8DF-2EA4CC11EF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4600" y="3707930"/>
              <a:ext cx="834173" cy="400110"/>
            </a:xfrm>
            <a:prstGeom prst="straightConnector1">
              <a:avLst/>
            </a:prstGeom>
            <a:ln w="31750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E9CC5F37-D3BB-264E-9A11-6460CF490F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0592" y="1620421"/>
            <a:ext cx="3485480" cy="299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D65CBA-A474-A94E-B726-BDB7F16E55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9620" y="4239926"/>
            <a:ext cx="3091195" cy="2996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3822A-4A9D-244E-8732-9E6B137DC121}"/>
              </a:ext>
            </a:extLst>
          </p:cNvPr>
          <p:cNvSpPr txBox="1"/>
          <p:nvPr/>
        </p:nvSpPr>
        <p:spPr>
          <a:xfrm>
            <a:off x="431800" y="1087120"/>
            <a:ext cx="8453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Theoretically motivated loss for G </a:t>
            </a:r>
            <a:r>
              <a:rPr lang="en-US" sz="2000" dirty="0"/>
              <a:t>(min max game minimizing JS divergence):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BFCE46-A046-2549-A85B-D0DEB760B049}"/>
              </a:ext>
            </a:extLst>
          </p:cNvPr>
          <p:cNvSpPr txBox="1"/>
          <p:nvPr/>
        </p:nvSpPr>
        <p:spPr>
          <a:xfrm>
            <a:off x="368781" y="3758730"/>
            <a:ext cx="2891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Practical loss for G: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324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72A745F1-DE73-E74C-8CD3-54890B882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157" y="2555727"/>
            <a:ext cx="10076033" cy="76857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D63B1DE-EB7E-D442-AE7C-0269FAC15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264" y="176350"/>
            <a:ext cx="3208176" cy="21601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56F3634-949A-1A4F-8F63-3D3CAF846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93" y="521933"/>
            <a:ext cx="3240178" cy="26401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63EA064-0D59-B64D-AA99-0D2ADE1F02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6449" y="1294981"/>
            <a:ext cx="5285867" cy="26146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3FAC3B5-D358-CC4F-A740-FF490AD515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8355" y="4044102"/>
            <a:ext cx="3844789" cy="24259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12940DB-F566-F643-9B13-E1EF8982B8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599" y="6532787"/>
            <a:ext cx="1286874" cy="2667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D427062-794B-6740-97DF-5BAE4CB818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5885" y="1624714"/>
            <a:ext cx="3740727" cy="37960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828DC81-6BA7-DC48-9FB0-CB14EF5540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00533" y="4413073"/>
            <a:ext cx="3457002" cy="37281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988A52B-06FC-0147-B6C3-09179F0B42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7193" y="2188672"/>
            <a:ext cx="3758116" cy="37581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FB89113-71B8-8049-B10D-0EA5E62C9E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23985" y="1305117"/>
            <a:ext cx="2230940" cy="2106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D7AB1F-6B38-CF49-BFDD-2F377E8859B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8613" y="907098"/>
            <a:ext cx="2042541" cy="202752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C2DA9555-988B-8145-9ACB-58625220DBD2}"/>
              </a:ext>
            </a:extLst>
          </p:cNvPr>
          <p:cNvSpPr txBox="1">
            <a:spLocks/>
          </p:cNvSpPr>
          <p:nvPr/>
        </p:nvSpPr>
        <p:spPr>
          <a:xfrm>
            <a:off x="4965539" y="3281"/>
            <a:ext cx="7193462" cy="7686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Training GANs Algorithm (Practical </a:t>
            </a:r>
            <a:r>
              <a:rPr lang="en-US" sz="3600" i="1" dirty="0"/>
              <a:t>L</a:t>
            </a:r>
            <a:r>
              <a:rPr lang="en-US" sz="3600" i="1" baseline="-25000" dirty="0"/>
              <a:t>G</a:t>
            </a:r>
            <a:r>
              <a:rPr lang="en-US" sz="3600" dirty="0"/>
              <a:t>)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A0A00B4-7409-5849-B4C6-B40F3C6D949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68850" y="3291780"/>
            <a:ext cx="2322697" cy="60218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8A8C6B1-B811-3F43-8F33-40274D9224C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19171" y="5806565"/>
            <a:ext cx="2251010" cy="55199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5D08C21-02A5-A04F-8E9A-5906A4ABCA9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17674" y="4902605"/>
            <a:ext cx="4043214" cy="759895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CCB3AC4-7B48-884C-B4DF-7212A95207A8}"/>
              </a:ext>
            </a:extLst>
          </p:cNvPr>
          <p:cNvSpPr/>
          <p:nvPr/>
        </p:nvSpPr>
        <p:spPr>
          <a:xfrm>
            <a:off x="266218" y="4797462"/>
            <a:ext cx="5829782" cy="8766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69A7B4-37F9-EE40-AD56-0A380722D225}"/>
              </a:ext>
            </a:extLst>
          </p:cNvPr>
          <p:cNvSpPr txBox="1"/>
          <p:nvPr/>
        </p:nvSpPr>
        <p:spPr>
          <a:xfrm>
            <a:off x="6096000" y="5051102"/>
            <a:ext cx="4394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“Practical” version of Generator’s loss.</a:t>
            </a:r>
          </a:p>
        </p:txBody>
      </p:sp>
    </p:spTree>
    <p:extLst>
      <p:ext uri="{BB962C8B-B14F-4D97-AF65-F5344CB8AC3E}">
        <p14:creationId xmlns:p14="http://schemas.microsoft.com/office/powerpoint/2010/main" val="4282634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After training: G maps any point of z from prior p(z)</a:t>
            </a:r>
            <a:br>
              <a:rPr lang="en-US" sz="3600" dirty="0"/>
            </a:br>
            <a:r>
              <a:rPr lang="en-US" sz="3600" dirty="0"/>
              <a:t>to a “realistic” x=G(z), where all G(z) form 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C96CE1-3F89-8346-B15A-ED833CCAE50A}"/>
              </a:ext>
            </a:extLst>
          </p:cNvPr>
          <p:cNvGrpSpPr/>
          <p:nvPr/>
        </p:nvGrpSpPr>
        <p:grpSpPr>
          <a:xfrm>
            <a:off x="3126113" y="2727298"/>
            <a:ext cx="1522723" cy="1324107"/>
            <a:chOff x="8675617" y="5068529"/>
            <a:chExt cx="1522723" cy="1324107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9BFC7C8-E8E8-1846-B9DC-AE531A2AF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65CE35BF-D9D7-1745-A2CF-436A550D2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898C62F-5D65-F949-9F07-D731417DC104}"/>
              </a:ext>
            </a:extLst>
          </p:cNvPr>
          <p:cNvGrpSpPr/>
          <p:nvPr/>
        </p:nvGrpSpPr>
        <p:grpSpPr>
          <a:xfrm>
            <a:off x="2780031" y="2066836"/>
            <a:ext cx="2517094" cy="615329"/>
            <a:chOff x="8852019" y="4515646"/>
            <a:chExt cx="2517094" cy="615329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249E84A3-031B-9F47-A845-AF43CBE3E419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25C82CF7-176C-4541-94CF-78F3B3BAA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3208BCA-334E-BC45-A9FE-7D701A8DB32E}"/>
              </a:ext>
            </a:extLst>
          </p:cNvPr>
          <p:cNvSpPr txBox="1"/>
          <p:nvPr/>
        </p:nvSpPr>
        <p:spPr>
          <a:xfrm>
            <a:off x="5660601" y="1670877"/>
            <a:ext cx="2040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Generator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63A931D-F071-2145-9384-854BAB079CB0}"/>
              </a:ext>
            </a:extLst>
          </p:cNvPr>
          <p:cNvGrpSpPr/>
          <p:nvPr/>
        </p:nvGrpSpPr>
        <p:grpSpPr>
          <a:xfrm>
            <a:off x="4648836" y="2585830"/>
            <a:ext cx="3736546" cy="1588985"/>
            <a:chOff x="2481507" y="2544360"/>
            <a:chExt cx="3736546" cy="1588985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80DF6153-E203-4E42-94D0-E697F777640E}"/>
                </a:ext>
              </a:extLst>
            </p:cNvPr>
            <p:cNvGrpSpPr/>
            <p:nvPr/>
          </p:nvGrpSpPr>
          <p:grpSpPr>
            <a:xfrm>
              <a:off x="2481507" y="2544360"/>
              <a:ext cx="2810565" cy="1588985"/>
              <a:chOff x="8262558" y="4454729"/>
              <a:chExt cx="2810565" cy="1588985"/>
            </a:xfrm>
          </p:grpSpPr>
          <p:pic>
            <p:nvPicPr>
              <p:cNvPr id="86" name="Picture 85" descr="Diagram&#10;&#10;Description automatically generated">
                <a:extLst>
                  <a:ext uri="{FF2B5EF4-FFF2-40B4-BE49-F238E27FC236}">
                    <a16:creationId xmlns:a16="http://schemas.microsoft.com/office/drawing/2014/main" id="{AA5F3235-D9AF-FE4D-BED7-2E6E921C35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D43F7D0-DB64-3942-BB97-D79ED16DD743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0B0A43C-AD19-A04F-BAD2-D249F49404F0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65DC555A-58F8-AC4F-AF14-6A65BCE440C5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DBA8DF0-A5AB-D04D-9758-6D79307DB9A2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38F0206A-06C7-A344-9D01-2861F1899D50}"/>
                  </a:ext>
                </a:extLst>
              </p:cNvPr>
              <p:cNvSpPr/>
              <p:nvPr/>
            </p:nvSpPr>
            <p:spPr>
              <a:xfrm>
                <a:off x="8262558" y="5250151"/>
                <a:ext cx="1062553" cy="115774"/>
              </a:xfrm>
              <a:custGeom>
                <a:avLst/>
                <a:gdLst>
                  <a:gd name="connsiteX0" fmla="*/ 0 w 532435"/>
                  <a:gd name="connsiteY0" fmla="*/ 116402 h 164181"/>
                  <a:gd name="connsiteX1" fmla="*/ 150471 w 532435"/>
                  <a:gd name="connsiteY1" fmla="*/ 655 h 164181"/>
                  <a:gd name="connsiteX2" fmla="*/ 266218 w 532435"/>
                  <a:gd name="connsiteY2" fmla="*/ 162700 h 164181"/>
                  <a:gd name="connsiteX3" fmla="*/ 416688 w 532435"/>
                  <a:gd name="connsiteY3" fmla="*/ 81678 h 164181"/>
                  <a:gd name="connsiteX4" fmla="*/ 532435 w 532435"/>
                  <a:gd name="connsiteY4" fmla="*/ 93252 h 164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2435" h="164181">
                    <a:moveTo>
                      <a:pt x="0" y="116402"/>
                    </a:moveTo>
                    <a:cubicBezTo>
                      <a:pt x="53050" y="54670"/>
                      <a:pt x="106101" y="-7061"/>
                      <a:pt x="150471" y="655"/>
                    </a:cubicBezTo>
                    <a:cubicBezTo>
                      <a:pt x="194841" y="8371"/>
                      <a:pt x="221849" y="149196"/>
                      <a:pt x="266218" y="162700"/>
                    </a:cubicBezTo>
                    <a:cubicBezTo>
                      <a:pt x="310587" y="176204"/>
                      <a:pt x="372318" y="93253"/>
                      <a:pt x="416688" y="81678"/>
                    </a:cubicBezTo>
                    <a:cubicBezTo>
                      <a:pt x="461058" y="70103"/>
                      <a:pt x="435979" y="89394"/>
                      <a:pt x="532435" y="93252"/>
                    </a:cubicBezTo>
                  </a:path>
                </a:pathLst>
              </a:custGeom>
              <a:noFill/>
              <a:ln w="34925">
                <a:solidFill>
                  <a:schemeClr val="tx1"/>
                </a:solidFill>
                <a:tailEnd type="arrow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BAC97BB-77C1-734E-BCC2-A9B9BEFA3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411519" y="2544360"/>
              <a:ext cx="806534" cy="34300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2AF6CAB-EC9D-F443-9A22-8E103B21D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F95035A7-2AAF-8542-8FDF-A5BD5E71055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72516" y="2345856"/>
            <a:ext cx="363913" cy="29113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94A86D70-F70F-7745-AB12-89C487161F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5382" y="682824"/>
            <a:ext cx="3225800" cy="469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F1461B-6EC5-D245-BCA5-AEFBE45290A5}"/>
              </a:ext>
            </a:extLst>
          </p:cNvPr>
          <p:cNvSpPr txBox="1"/>
          <p:nvPr/>
        </p:nvSpPr>
        <p:spPr>
          <a:xfrm>
            <a:off x="1878361" y="4515439"/>
            <a:ext cx="91883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 generate new data from a GAN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Step 1. sample </a:t>
            </a:r>
            <a:r>
              <a:rPr lang="en-US" i="1" dirty="0"/>
              <a:t>z</a:t>
            </a:r>
            <a:r>
              <a:rPr lang="en-US" dirty="0"/>
              <a:t> from prior </a:t>
            </a:r>
            <a:r>
              <a:rPr lang="en-US" i="1" dirty="0"/>
              <a:t>N(0,I)</a:t>
            </a:r>
          </a:p>
          <a:p>
            <a:r>
              <a:rPr lang="en-US" dirty="0"/>
              <a:t>Step 2. “Decode” using </a:t>
            </a:r>
            <a:r>
              <a:rPr lang="en-US" i="1" dirty="0"/>
              <a:t>G</a:t>
            </a:r>
            <a:r>
              <a:rPr lang="en-US" dirty="0"/>
              <a:t>, obtaining </a:t>
            </a:r>
            <a:r>
              <a:rPr lang="en-US" i="1" dirty="0"/>
              <a:t>G(z)</a:t>
            </a:r>
            <a:r>
              <a:rPr lang="en-US" dirty="0"/>
              <a:t>, the generated sample.</a:t>
            </a:r>
          </a:p>
          <a:p>
            <a:endParaRPr lang="en-US" dirty="0"/>
          </a:p>
          <a:p>
            <a:r>
              <a:rPr lang="en-US" dirty="0"/>
              <a:t>The process is “exactly” the same as if generating using prior and decoder of a trained VAE.</a:t>
            </a:r>
          </a:p>
          <a:p>
            <a:r>
              <a:rPr lang="en-US" sz="1600" i="1" dirty="0"/>
              <a:t>(Note: Discriminator is not used for generation)</a:t>
            </a:r>
          </a:p>
          <a:p>
            <a:endParaRPr lang="en-US" dirty="0"/>
          </a:p>
        </p:txBody>
      </p:sp>
      <p:pic>
        <p:nvPicPr>
          <p:cNvPr id="67" name="Picture 66" descr="A picture containing shape&#10;&#10;Description automatically generated">
            <a:extLst>
              <a:ext uri="{FF2B5EF4-FFF2-40B4-BE49-F238E27FC236}">
                <a16:creationId xmlns:a16="http://schemas.microsoft.com/office/drawing/2014/main" id="{01241C0F-6256-D645-BAF2-6ABBD44E364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0815" t="2066" r="33716" b="74639"/>
          <a:stretch/>
        </p:blipFill>
        <p:spPr>
          <a:xfrm>
            <a:off x="7559907" y="3021405"/>
            <a:ext cx="714388" cy="7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4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AC877-13BB-C147-B723-79C9F9F0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E4A45-4CF6-234D-973C-78CD8232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Title 1">
            <a:extLst>
              <a:ext uri="{FF2B5EF4-FFF2-40B4-BE49-F238E27FC236}">
                <a16:creationId xmlns:a16="http://schemas.microsoft.com/office/drawing/2014/main" id="{0103F246-D88B-B049-AE9C-2D4E436C922A}"/>
              </a:ext>
            </a:extLst>
          </p:cNvPr>
          <p:cNvSpPr txBox="1">
            <a:spLocks/>
          </p:cNvSpPr>
          <p:nvPr/>
        </p:nvSpPr>
        <p:spPr>
          <a:xfrm>
            <a:off x="551329" y="-638"/>
            <a:ext cx="110201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VAEs: Training</a:t>
            </a:r>
            <a:endParaRPr kumimoji="0" lang="en-US" sz="36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142" name="Picture 141" descr="Chart&#10;&#10;Description automatically generated">
            <a:extLst>
              <a:ext uri="{FF2B5EF4-FFF2-40B4-BE49-F238E27FC236}">
                <a16:creationId xmlns:a16="http://schemas.microsoft.com/office/drawing/2014/main" id="{3CE38CB3-5BC9-A145-BDF1-463069ECD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945" y="2775855"/>
            <a:ext cx="1522723" cy="1324107"/>
          </a:xfrm>
          <a:prstGeom prst="rect">
            <a:avLst/>
          </a:prstGeom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52C60FDE-43A0-984A-A612-3FF5C455E4B0}"/>
              </a:ext>
            </a:extLst>
          </p:cNvPr>
          <p:cNvGrpSpPr/>
          <p:nvPr/>
        </p:nvGrpSpPr>
        <p:grpSpPr>
          <a:xfrm>
            <a:off x="844922" y="2271332"/>
            <a:ext cx="4496090" cy="2076142"/>
            <a:chOff x="39852" y="2924477"/>
            <a:chExt cx="4496090" cy="2076142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94196D1-414F-E340-A66B-65B7D959C3EE}"/>
                </a:ext>
              </a:extLst>
            </p:cNvPr>
            <p:cNvGrpSpPr/>
            <p:nvPr/>
          </p:nvGrpSpPr>
          <p:grpSpPr>
            <a:xfrm>
              <a:off x="1584604" y="2924477"/>
              <a:ext cx="2722653" cy="2076142"/>
              <a:chOff x="1067861" y="1577304"/>
              <a:chExt cx="2722653" cy="2076142"/>
            </a:xfrm>
          </p:grpSpPr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FE1A9D95-5825-2547-BAA6-AAD43738C7A2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47F9E435-1D18-9249-9BC0-9184BCADA0E7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sp>
                <p:nvSpPr>
                  <p:cNvPr id="163" name="Rounded Rectangle 162">
                    <a:extLst>
                      <a:ext uri="{FF2B5EF4-FFF2-40B4-BE49-F238E27FC236}">
                        <a16:creationId xmlns:a16="http://schemas.microsoft.com/office/drawing/2014/main" id="{A33DF22E-ADA5-784C-A41C-55E242A0FC31}"/>
                      </a:ext>
                    </a:extLst>
                  </p:cNvPr>
                  <p:cNvSpPr/>
                  <p:nvPr/>
                </p:nvSpPr>
                <p:spPr>
                  <a:xfrm>
                    <a:off x="3048001" y="1459523"/>
                    <a:ext cx="473541" cy="1272809"/>
                  </a:xfrm>
                  <a:prstGeom prst="roundRect">
                    <a:avLst/>
                  </a:prstGeom>
                  <a:noFill/>
                  <a:ln w="41275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AB23A503-AF42-3D46-B8FC-CAE3490EF6CD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218" name="Oval 217">
                      <a:extLst>
                        <a:ext uri="{FF2B5EF4-FFF2-40B4-BE49-F238E27FC236}">
                          <a16:creationId xmlns:a16="http://schemas.microsoft.com/office/drawing/2014/main" id="{952E1339-B049-D741-869F-8F4BF69928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9" name="Straight Arrow Connector 218">
                      <a:extLst>
                        <a:ext uri="{FF2B5EF4-FFF2-40B4-BE49-F238E27FC236}">
                          <a16:creationId xmlns:a16="http://schemas.microsoft.com/office/drawing/2014/main" id="{8F258931-8367-7A46-A62C-6720063D6376}"/>
                        </a:ext>
                      </a:extLst>
                    </p:cNvPr>
                    <p:cNvCxnSpPr>
                      <a:cxnSpLocks/>
                      <a:stCxn id="207" idx="6"/>
                      <a:endCxn id="218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0" name="Straight Arrow Connector 219">
                      <a:extLst>
                        <a:ext uri="{FF2B5EF4-FFF2-40B4-BE49-F238E27FC236}">
                          <a16:creationId xmlns:a16="http://schemas.microsoft.com/office/drawing/2014/main" id="{B57023D8-7F71-124A-944A-A6A789AD0438}"/>
                        </a:ext>
                      </a:extLst>
                    </p:cNvPr>
                    <p:cNvCxnSpPr>
                      <a:cxnSpLocks/>
                      <a:stCxn id="206" idx="6"/>
                      <a:endCxn id="218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1" name="Straight Arrow Connector 220">
                      <a:extLst>
                        <a:ext uri="{FF2B5EF4-FFF2-40B4-BE49-F238E27FC236}">
                          <a16:creationId xmlns:a16="http://schemas.microsoft.com/office/drawing/2014/main" id="{B94B38FC-8F90-9E42-A142-7C58D923791E}"/>
                        </a:ext>
                      </a:extLst>
                    </p:cNvPr>
                    <p:cNvCxnSpPr>
                      <a:cxnSpLocks/>
                      <a:stCxn id="205" idx="6"/>
                      <a:endCxn id="218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2" name="Straight Arrow Connector 221">
                      <a:extLst>
                        <a:ext uri="{FF2B5EF4-FFF2-40B4-BE49-F238E27FC236}">
                          <a16:creationId xmlns:a16="http://schemas.microsoft.com/office/drawing/2014/main" id="{58230E8E-49E4-8C4C-8458-FCE6AD0091DB}"/>
                        </a:ext>
                      </a:extLst>
                    </p:cNvPr>
                    <p:cNvCxnSpPr>
                      <a:cxnSpLocks/>
                      <a:stCxn id="204" idx="6"/>
                      <a:endCxn id="218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313A5F53-7F75-6841-AD33-913924286FD1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C29F783C-18A9-774D-932A-26E7561027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4" name="Straight Arrow Connector 213">
                      <a:extLst>
                        <a:ext uri="{FF2B5EF4-FFF2-40B4-BE49-F238E27FC236}">
                          <a16:creationId xmlns:a16="http://schemas.microsoft.com/office/drawing/2014/main" id="{C6CCE708-09FD-CE40-BFF4-F9DD15313305}"/>
                        </a:ext>
                      </a:extLst>
                    </p:cNvPr>
                    <p:cNvCxnSpPr>
                      <a:cxnSpLocks/>
                      <a:stCxn id="204" idx="6"/>
                      <a:endCxn id="213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5" name="Straight Arrow Connector 214">
                      <a:extLst>
                        <a:ext uri="{FF2B5EF4-FFF2-40B4-BE49-F238E27FC236}">
                          <a16:creationId xmlns:a16="http://schemas.microsoft.com/office/drawing/2014/main" id="{1C120760-0170-AC42-8BF5-4B41814E9908}"/>
                        </a:ext>
                      </a:extLst>
                    </p:cNvPr>
                    <p:cNvCxnSpPr>
                      <a:cxnSpLocks/>
                      <a:stCxn id="205" idx="6"/>
                      <a:endCxn id="213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6" name="Straight Arrow Connector 215">
                      <a:extLst>
                        <a:ext uri="{FF2B5EF4-FFF2-40B4-BE49-F238E27FC236}">
                          <a16:creationId xmlns:a16="http://schemas.microsoft.com/office/drawing/2014/main" id="{F10E5F9C-C1BA-E34E-9189-917E9BADF852}"/>
                        </a:ext>
                      </a:extLst>
                    </p:cNvPr>
                    <p:cNvCxnSpPr>
                      <a:cxnSpLocks/>
                      <a:stCxn id="206" idx="6"/>
                      <a:endCxn id="213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7" name="Straight Arrow Connector 216">
                      <a:extLst>
                        <a:ext uri="{FF2B5EF4-FFF2-40B4-BE49-F238E27FC236}">
                          <a16:creationId xmlns:a16="http://schemas.microsoft.com/office/drawing/2014/main" id="{3BB334B6-10E0-B149-A3AC-993A98CFB3CE}"/>
                        </a:ext>
                      </a:extLst>
                    </p:cNvPr>
                    <p:cNvCxnSpPr>
                      <a:cxnSpLocks/>
                      <a:stCxn id="207" idx="6"/>
                      <a:endCxn id="213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66" name="Group 165">
                    <a:extLst>
                      <a:ext uri="{FF2B5EF4-FFF2-40B4-BE49-F238E27FC236}">
                        <a16:creationId xmlns:a16="http://schemas.microsoft.com/office/drawing/2014/main" id="{F0D56B0F-F2C9-2F4A-9B43-AA996D0A708E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208" name="Oval 207">
                      <a:extLst>
                        <a:ext uri="{FF2B5EF4-FFF2-40B4-BE49-F238E27FC236}">
                          <a16:creationId xmlns:a16="http://schemas.microsoft.com/office/drawing/2014/main" id="{71761EF7-7DF5-124E-9E1D-DCD758E0E7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9" name="Oval 208">
                      <a:extLst>
                        <a:ext uri="{FF2B5EF4-FFF2-40B4-BE49-F238E27FC236}">
                          <a16:creationId xmlns:a16="http://schemas.microsoft.com/office/drawing/2014/main" id="{A419DC29-00A9-5940-A6BF-1704D989D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0" name="Oval 209">
                      <a:extLst>
                        <a:ext uri="{FF2B5EF4-FFF2-40B4-BE49-F238E27FC236}">
                          <a16:creationId xmlns:a16="http://schemas.microsoft.com/office/drawing/2014/main" id="{C9EFBC64-362C-E443-AB6C-B14463DCCE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1" name="Oval 210">
                      <a:extLst>
                        <a:ext uri="{FF2B5EF4-FFF2-40B4-BE49-F238E27FC236}">
                          <a16:creationId xmlns:a16="http://schemas.microsoft.com/office/drawing/2014/main" id="{9D6EDB81-3244-3A44-91BA-394B591FB6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2" name="Oval 211">
                      <a:extLst>
                        <a:ext uri="{FF2B5EF4-FFF2-40B4-BE49-F238E27FC236}">
                          <a16:creationId xmlns:a16="http://schemas.microsoft.com/office/drawing/2014/main" id="{0B0E246B-9CC5-CE42-BC3D-2D5D84258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67" name="Group 166">
                    <a:extLst>
                      <a:ext uri="{FF2B5EF4-FFF2-40B4-BE49-F238E27FC236}">
                        <a16:creationId xmlns:a16="http://schemas.microsoft.com/office/drawing/2014/main" id="{86148295-DE4F-6940-8665-66EF2A19BBC9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204" name="Oval 203">
                      <a:extLst>
                        <a:ext uri="{FF2B5EF4-FFF2-40B4-BE49-F238E27FC236}">
                          <a16:creationId xmlns:a16="http://schemas.microsoft.com/office/drawing/2014/main" id="{B509BDF3-E216-FA45-BDAA-392E32280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5" name="Oval 204">
                      <a:extLst>
                        <a:ext uri="{FF2B5EF4-FFF2-40B4-BE49-F238E27FC236}">
                          <a16:creationId xmlns:a16="http://schemas.microsoft.com/office/drawing/2014/main" id="{6D34284B-6C75-A243-A9ED-F83AC06E9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6" name="Oval 205">
                      <a:extLst>
                        <a:ext uri="{FF2B5EF4-FFF2-40B4-BE49-F238E27FC236}">
                          <a16:creationId xmlns:a16="http://schemas.microsoft.com/office/drawing/2014/main" id="{798D9249-6D74-8140-A153-21B7D37CCD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7" name="Oval 206">
                      <a:extLst>
                        <a:ext uri="{FF2B5EF4-FFF2-40B4-BE49-F238E27FC236}">
                          <a16:creationId xmlns:a16="http://schemas.microsoft.com/office/drawing/2014/main" id="{6A99D314-4D32-9947-9DD7-1A5223EEF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68" name="Group 167">
                    <a:extLst>
                      <a:ext uri="{FF2B5EF4-FFF2-40B4-BE49-F238E27FC236}">
                        <a16:creationId xmlns:a16="http://schemas.microsoft.com/office/drawing/2014/main" id="{722FFB80-CB43-2B46-98EE-ACE70415132F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184" name="Straight Arrow Connector 183">
                      <a:extLst>
                        <a:ext uri="{FF2B5EF4-FFF2-40B4-BE49-F238E27FC236}">
                          <a16:creationId xmlns:a16="http://schemas.microsoft.com/office/drawing/2014/main" id="{11C20FFE-4CAE-D04D-9A54-AF82BA5A2F40}"/>
                        </a:ext>
                      </a:extLst>
                    </p:cNvPr>
                    <p:cNvCxnSpPr>
                      <a:stCxn id="208" idx="6"/>
                      <a:endCxn id="204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5" name="Straight Arrow Connector 184">
                      <a:extLst>
                        <a:ext uri="{FF2B5EF4-FFF2-40B4-BE49-F238E27FC236}">
                          <a16:creationId xmlns:a16="http://schemas.microsoft.com/office/drawing/2014/main" id="{BA57D2E3-AD39-364E-96F9-3E206D816EF8}"/>
                        </a:ext>
                      </a:extLst>
                    </p:cNvPr>
                    <p:cNvCxnSpPr>
                      <a:cxnSpLocks/>
                      <a:stCxn id="208" idx="6"/>
                      <a:endCxn id="205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6" name="Straight Arrow Connector 185">
                      <a:extLst>
                        <a:ext uri="{FF2B5EF4-FFF2-40B4-BE49-F238E27FC236}">
                          <a16:creationId xmlns:a16="http://schemas.microsoft.com/office/drawing/2014/main" id="{024B7582-9D98-FD40-BB13-16D16A74C23F}"/>
                        </a:ext>
                      </a:extLst>
                    </p:cNvPr>
                    <p:cNvCxnSpPr>
                      <a:cxnSpLocks/>
                      <a:stCxn id="208" idx="6"/>
                      <a:endCxn id="206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7" name="Straight Arrow Connector 186">
                      <a:extLst>
                        <a:ext uri="{FF2B5EF4-FFF2-40B4-BE49-F238E27FC236}">
                          <a16:creationId xmlns:a16="http://schemas.microsoft.com/office/drawing/2014/main" id="{3F93573A-DB52-C744-9EED-31A816BEC74C}"/>
                        </a:ext>
                      </a:extLst>
                    </p:cNvPr>
                    <p:cNvCxnSpPr>
                      <a:cxnSpLocks/>
                      <a:stCxn id="208" idx="6"/>
                      <a:endCxn id="207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8" name="Straight Arrow Connector 187">
                      <a:extLst>
                        <a:ext uri="{FF2B5EF4-FFF2-40B4-BE49-F238E27FC236}">
                          <a16:creationId xmlns:a16="http://schemas.microsoft.com/office/drawing/2014/main" id="{9FBD5EA2-15D4-AD49-A6EB-A70AABD24C99}"/>
                        </a:ext>
                      </a:extLst>
                    </p:cNvPr>
                    <p:cNvCxnSpPr>
                      <a:cxnSpLocks/>
                      <a:stCxn id="209" idx="6"/>
                      <a:endCxn id="207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9" name="Straight Arrow Connector 188">
                      <a:extLst>
                        <a:ext uri="{FF2B5EF4-FFF2-40B4-BE49-F238E27FC236}">
                          <a16:creationId xmlns:a16="http://schemas.microsoft.com/office/drawing/2014/main" id="{DC3FE8A5-916B-4A4B-89D4-7F6B902491D5}"/>
                        </a:ext>
                      </a:extLst>
                    </p:cNvPr>
                    <p:cNvCxnSpPr>
                      <a:cxnSpLocks/>
                      <a:stCxn id="209" idx="6"/>
                      <a:endCxn id="206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0" name="Straight Arrow Connector 189">
                      <a:extLst>
                        <a:ext uri="{FF2B5EF4-FFF2-40B4-BE49-F238E27FC236}">
                          <a16:creationId xmlns:a16="http://schemas.microsoft.com/office/drawing/2014/main" id="{620F7FF7-0856-2F45-ABCE-F666D5CF688E}"/>
                        </a:ext>
                      </a:extLst>
                    </p:cNvPr>
                    <p:cNvCxnSpPr>
                      <a:cxnSpLocks/>
                      <a:stCxn id="209" idx="6"/>
                      <a:endCxn id="205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1" name="Straight Arrow Connector 190">
                      <a:extLst>
                        <a:ext uri="{FF2B5EF4-FFF2-40B4-BE49-F238E27FC236}">
                          <a16:creationId xmlns:a16="http://schemas.microsoft.com/office/drawing/2014/main" id="{4AF0BE0A-C3A9-B34F-8DDC-F8232DCAAD3A}"/>
                        </a:ext>
                      </a:extLst>
                    </p:cNvPr>
                    <p:cNvCxnSpPr>
                      <a:cxnSpLocks/>
                      <a:stCxn id="209" idx="6"/>
                      <a:endCxn id="204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2" name="Straight Arrow Connector 191">
                      <a:extLst>
                        <a:ext uri="{FF2B5EF4-FFF2-40B4-BE49-F238E27FC236}">
                          <a16:creationId xmlns:a16="http://schemas.microsoft.com/office/drawing/2014/main" id="{16D8433B-66C4-934B-8193-A90C4FA19215}"/>
                        </a:ext>
                      </a:extLst>
                    </p:cNvPr>
                    <p:cNvCxnSpPr>
                      <a:cxnSpLocks/>
                      <a:stCxn id="210" idx="6"/>
                      <a:endCxn id="204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3" name="Straight Arrow Connector 192">
                      <a:extLst>
                        <a:ext uri="{FF2B5EF4-FFF2-40B4-BE49-F238E27FC236}">
                          <a16:creationId xmlns:a16="http://schemas.microsoft.com/office/drawing/2014/main" id="{3BC5F910-916D-7748-8069-484EF50DEB79}"/>
                        </a:ext>
                      </a:extLst>
                    </p:cNvPr>
                    <p:cNvCxnSpPr>
                      <a:cxnSpLocks/>
                      <a:stCxn id="210" idx="6"/>
                      <a:endCxn id="205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4" name="Straight Arrow Connector 193">
                      <a:extLst>
                        <a:ext uri="{FF2B5EF4-FFF2-40B4-BE49-F238E27FC236}">
                          <a16:creationId xmlns:a16="http://schemas.microsoft.com/office/drawing/2014/main" id="{B1BBF59E-619F-9542-ACD3-4610E0FAEE07}"/>
                        </a:ext>
                      </a:extLst>
                    </p:cNvPr>
                    <p:cNvCxnSpPr>
                      <a:cxnSpLocks/>
                      <a:stCxn id="210" idx="6"/>
                      <a:endCxn id="206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5" name="Straight Arrow Connector 194">
                      <a:extLst>
                        <a:ext uri="{FF2B5EF4-FFF2-40B4-BE49-F238E27FC236}">
                          <a16:creationId xmlns:a16="http://schemas.microsoft.com/office/drawing/2014/main" id="{1C72FADA-A2DF-4343-B320-DE913F29D2FC}"/>
                        </a:ext>
                      </a:extLst>
                    </p:cNvPr>
                    <p:cNvCxnSpPr>
                      <a:cxnSpLocks/>
                      <a:stCxn id="210" idx="6"/>
                      <a:endCxn id="207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6" name="Straight Arrow Connector 195">
                      <a:extLst>
                        <a:ext uri="{FF2B5EF4-FFF2-40B4-BE49-F238E27FC236}">
                          <a16:creationId xmlns:a16="http://schemas.microsoft.com/office/drawing/2014/main" id="{1A7BBE5C-2ADB-6D47-B8A2-97B35829F170}"/>
                        </a:ext>
                      </a:extLst>
                    </p:cNvPr>
                    <p:cNvCxnSpPr>
                      <a:cxnSpLocks/>
                      <a:stCxn id="211" idx="6"/>
                      <a:endCxn id="204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7" name="Straight Arrow Connector 196">
                      <a:extLst>
                        <a:ext uri="{FF2B5EF4-FFF2-40B4-BE49-F238E27FC236}">
                          <a16:creationId xmlns:a16="http://schemas.microsoft.com/office/drawing/2014/main" id="{DE247CBC-6C5D-FA41-BEDE-31CF915E0C1C}"/>
                        </a:ext>
                      </a:extLst>
                    </p:cNvPr>
                    <p:cNvCxnSpPr>
                      <a:cxnSpLocks/>
                      <a:stCxn id="211" idx="6"/>
                      <a:endCxn id="205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8" name="Straight Arrow Connector 197">
                      <a:extLst>
                        <a:ext uri="{FF2B5EF4-FFF2-40B4-BE49-F238E27FC236}">
                          <a16:creationId xmlns:a16="http://schemas.microsoft.com/office/drawing/2014/main" id="{D7B8C00F-DB9D-D04D-8113-C848CD570A67}"/>
                        </a:ext>
                      </a:extLst>
                    </p:cNvPr>
                    <p:cNvCxnSpPr>
                      <a:cxnSpLocks/>
                      <a:stCxn id="211" idx="6"/>
                      <a:endCxn id="206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9" name="Straight Arrow Connector 198">
                      <a:extLst>
                        <a:ext uri="{FF2B5EF4-FFF2-40B4-BE49-F238E27FC236}">
                          <a16:creationId xmlns:a16="http://schemas.microsoft.com/office/drawing/2014/main" id="{956A68B9-3739-5049-BE1B-F3E9669128E0}"/>
                        </a:ext>
                      </a:extLst>
                    </p:cNvPr>
                    <p:cNvCxnSpPr>
                      <a:cxnSpLocks/>
                      <a:stCxn id="211" idx="6"/>
                      <a:endCxn id="207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0" name="Straight Arrow Connector 199">
                      <a:extLst>
                        <a:ext uri="{FF2B5EF4-FFF2-40B4-BE49-F238E27FC236}">
                          <a16:creationId xmlns:a16="http://schemas.microsoft.com/office/drawing/2014/main" id="{ABB85F64-357F-974B-9ED5-B8DDAFCEE2DF}"/>
                        </a:ext>
                      </a:extLst>
                    </p:cNvPr>
                    <p:cNvCxnSpPr>
                      <a:cxnSpLocks/>
                      <a:stCxn id="212" idx="6"/>
                      <a:endCxn id="207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1" name="Straight Arrow Connector 200">
                      <a:extLst>
                        <a:ext uri="{FF2B5EF4-FFF2-40B4-BE49-F238E27FC236}">
                          <a16:creationId xmlns:a16="http://schemas.microsoft.com/office/drawing/2014/main" id="{5BF9B765-86BA-8443-A887-C9B7C2443776}"/>
                        </a:ext>
                      </a:extLst>
                    </p:cNvPr>
                    <p:cNvCxnSpPr>
                      <a:cxnSpLocks/>
                      <a:stCxn id="212" idx="6"/>
                      <a:endCxn id="206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2" name="Straight Arrow Connector 201">
                      <a:extLst>
                        <a:ext uri="{FF2B5EF4-FFF2-40B4-BE49-F238E27FC236}">
                          <a16:creationId xmlns:a16="http://schemas.microsoft.com/office/drawing/2014/main" id="{599CC6AA-A71B-DF4F-8955-AB093C377A1E}"/>
                        </a:ext>
                      </a:extLst>
                    </p:cNvPr>
                    <p:cNvCxnSpPr>
                      <a:cxnSpLocks/>
                      <a:stCxn id="212" idx="6"/>
                      <a:endCxn id="205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3" name="Straight Arrow Connector 202">
                      <a:extLst>
                        <a:ext uri="{FF2B5EF4-FFF2-40B4-BE49-F238E27FC236}">
                          <a16:creationId xmlns:a16="http://schemas.microsoft.com/office/drawing/2014/main" id="{37EE687E-4F90-394F-93BE-A614AE727620}"/>
                        </a:ext>
                      </a:extLst>
                    </p:cNvPr>
                    <p:cNvCxnSpPr>
                      <a:cxnSpLocks/>
                      <a:stCxn id="212" idx="6"/>
                      <a:endCxn id="204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69" name="Group 168">
                    <a:extLst>
                      <a:ext uri="{FF2B5EF4-FFF2-40B4-BE49-F238E27FC236}">
                        <a16:creationId xmlns:a16="http://schemas.microsoft.com/office/drawing/2014/main" id="{D6ABDD16-F32C-6E41-A229-344EF876E0C9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182" name="Oval 181">
                      <a:extLst>
                        <a:ext uri="{FF2B5EF4-FFF2-40B4-BE49-F238E27FC236}">
                          <a16:creationId xmlns:a16="http://schemas.microsoft.com/office/drawing/2014/main" id="{4B48086A-552A-A94F-94F3-7EC27337A4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3" name="Oval 182">
                      <a:extLst>
                        <a:ext uri="{FF2B5EF4-FFF2-40B4-BE49-F238E27FC236}">
                          <a16:creationId xmlns:a16="http://schemas.microsoft.com/office/drawing/2014/main" id="{91C9E045-F470-1941-8F90-095CA2912D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70" name="Group 169">
                    <a:extLst>
                      <a:ext uri="{FF2B5EF4-FFF2-40B4-BE49-F238E27FC236}">
                        <a16:creationId xmlns:a16="http://schemas.microsoft.com/office/drawing/2014/main" id="{08F7FE60-DB6B-CA49-98A0-714490DC2884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171" name="Straight Arrow Connector 170">
                      <a:extLst>
                        <a:ext uri="{FF2B5EF4-FFF2-40B4-BE49-F238E27FC236}">
                          <a16:creationId xmlns:a16="http://schemas.microsoft.com/office/drawing/2014/main" id="{F2432E6E-D862-ED40-A7A1-D32C3A57DB26}"/>
                        </a:ext>
                      </a:extLst>
                    </p:cNvPr>
                    <p:cNvCxnSpPr>
                      <a:cxnSpLocks/>
                      <a:stCxn id="204" idx="6"/>
                      <a:endCxn id="182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2" name="Straight Arrow Connector 171">
                      <a:extLst>
                        <a:ext uri="{FF2B5EF4-FFF2-40B4-BE49-F238E27FC236}">
                          <a16:creationId xmlns:a16="http://schemas.microsoft.com/office/drawing/2014/main" id="{0855D91C-CD37-2343-8F4A-88DFAE910C87}"/>
                        </a:ext>
                      </a:extLst>
                    </p:cNvPr>
                    <p:cNvCxnSpPr>
                      <a:cxnSpLocks/>
                      <a:stCxn id="204" idx="6"/>
                      <a:endCxn id="183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3" name="Straight Arrow Connector 172">
                      <a:extLst>
                        <a:ext uri="{FF2B5EF4-FFF2-40B4-BE49-F238E27FC236}">
                          <a16:creationId xmlns:a16="http://schemas.microsoft.com/office/drawing/2014/main" id="{DD1E717E-738D-3C41-91A9-933E1F6E484C}"/>
                        </a:ext>
                      </a:extLst>
                    </p:cNvPr>
                    <p:cNvCxnSpPr>
                      <a:cxnSpLocks/>
                      <a:stCxn id="205" idx="6"/>
                      <a:endCxn id="183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5" name="Straight Arrow Connector 174">
                      <a:extLst>
                        <a:ext uri="{FF2B5EF4-FFF2-40B4-BE49-F238E27FC236}">
                          <a16:creationId xmlns:a16="http://schemas.microsoft.com/office/drawing/2014/main" id="{221BD91A-00E3-9C4F-8677-16D8D261787E}"/>
                        </a:ext>
                      </a:extLst>
                    </p:cNvPr>
                    <p:cNvCxnSpPr>
                      <a:cxnSpLocks/>
                      <a:stCxn id="205" idx="6"/>
                      <a:endCxn id="182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6" name="Straight Arrow Connector 175">
                      <a:extLst>
                        <a:ext uri="{FF2B5EF4-FFF2-40B4-BE49-F238E27FC236}">
                          <a16:creationId xmlns:a16="http://schemas.microsoft.com/office/drawing/2014/main" id="{5D13CE53-434F-714D-B2F6-519D02A12262}"/>
                        </a:ext>
                      </a:extLst>
                    </p:cNvPr>
                    <p:cNvCxnSpPr>
                      <a:cxnSpLocks/>
                      <a:stCxn id="206" idx="6"/>
                      <a:endCxn id="182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7" name="Straight Arrow Connector 176">
                      <a:extLst>
                        <a:ext uri="{FF2B5EF4-FFF2-40B4-BE49-F238E27FC236}">
                          <a16:creationId xmlns:a16="http://schemas.microsoft.com/office/drawing/2014/main" id="{5D9D8708-39E1-A34A-A4CF-AE2C55AE46D6}"/>
                        </a:ext>
                      </a:extLst>
                    </p:cNvPr>
                    <p:cNvCxnSpPr>
                      <a:cxnSpLocks/>
                      <a:stCxn id="206" idx="6"/>
                      <a:endCxn id="183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9" name="Straight Arrow Connector 178">
                      <a:extLst>
                        <a:ext uri="{FF2B5EF4-FFF2-40B4-BE49-F238E27FC236}">
                          <a16:creationId xmlns:a16="http://schemas.microsoft.com/office/drawing/2014/main" id="{9ECA8035-0CE0-3840-B883-942D6E3AFAF6}"/>
                        </a:ext>
                      </a:extLst>
                    </p:cNvPr>
                    <p:cNvCxnSpPr>
                      <a:cxnSpLocks/>
                      <a:stCxn id="207" idx="6"/>
                      <a:endCxn id="182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1" name="Straight Arrow Connector 180">
                      <a:extLst>
                        <a:ext uri="{FF2B5EF4-FFF2-40B4-BE49-F238E27FC236}">
                          <a16:creationId xmlns:a16="http://schemas.microsoft.com/office/drawing/2014/main" id="{71B62DF8-062D-B24E-A428-DBD2166E25C9}"/>
                        </a:ext>
                      </a:extLst>
                    </p:cNvPr>
                    <p:cNvCxnSpPr>
                      <a:cxnSpLocks/>
                      <a:stCxn id="207" idx="6"/>
                      <a:endCxn id="183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161" name="Picture 160">
                  <a:extLst>
                    <a:ext uri="{FF2B5EF4-FFF2-40B4-BE49-F238E27FC236}">
                      <a16:creationId xmlns:a16="http://schemas.microsoft.com/office/drawing/2014/main" id="{D6CDEEAB-7DF9-4742-BF5D-E17F61F0FE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B6FC251C-772F-164F-B6CE-55402BB83D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153" name="Picture 152">
                <a:extLst>
                  <a:ext uri="{FF2B5EF4-FFF2-40B4-BE49-F238E27FC236}">
                    <a16:creationId xmlns:a16="http://schemas.microsoft.com/office/drawing/2014/main" id="{978A2506-BAEB-7348-9E12-38F58D8EDB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48F3A2C1-EE59-DD41-BCF0-B53B9CB1E0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38E3F3D8-1E18-EF4A-A859-11EDBB9E5D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337BF3DF-D087-594E-BD31-AEB581BA37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4059" y="1807978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157" name="Picture 156">
                <a:extLst>
                  <a:ext uri="{FF2B5EF4-FFF2-40B4-BE49-F238E27FC236}">
                    <a16:creationId xmlns:a16="http://schemas.microsoft.com/office/drawing/2014/main" id="{FEA9F9E5-896F-094E-A066-5D1E7C5DD1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10902" y="1809045"/>
                <a:ext cx="579612" cy="262205"/>
              </a:xfrm>
              <a:prstGeom prst="rect">
                <a:avLst/>
              </a:prstGeom>
            </p:spPr>
          </p:pic>
          <p:sp>
            <p:nvSpPr>
              <p:cNvPr id="158" name="Rounded Rectangle 157">
                <a:extLst>
                  <a:ext uri="{FF2B5EF4-FFF2-40B4-BE49-F238E27FC236}">
                    <a16:creationId xmlns:a16="http://schemas.microsoft.com/office/drawing/2014/main" id="{0B8D5903-14FC-D745-8359-C5C60736648A}"/>
                  </a:ext>
                </a:extLst>
              </p:cNvPr>
              <p:cNvSpPr/>
              <p:nvPr/>
            </p:nvSpPr>
            <p:spPr>
              <a:xfrm>
                <a:off x="3172389" y="2097385"/>
                <a:ext cx="473541" cy="1313437"/>
              </a:xfrm>
              <a:prstGeom prst="roundRect">
                <a:avLst/>
              </a:prstGeom>
              <a:noFill/>
              <a:ln w="412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149" name="Picture 148" descr="A picture containing text, keyboard, electronics, typewriter&#10;&#10;Description automatically generated">
              <a:extLst>
                <a:ext uri="{FF2B5EF4-FFF2-40B4-BE49-F238E27FC236}">
                  <a16:creationId xmlns:a16="http://schemas.microsoft.com/office/drawing/2014/main" id="{0F707780-D015-FF4C-A248-9C4B5E3CF3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555"/>
            <a:stretch/>
          </p:blipFill>
          <p:spPr>
            <a:xfrm>
              <a:off x="39852" y="3356591"/>
              <a:ext cx="1386377" cy="1417486"/>
            </a:xfrm>
            <a:prstGeom prst="rect">
              <a:avLst/>
            </a:prstGeom>
          </p:spPr>
        </p:pic>
        <p:sp>
          <p:nvSpPr>
            <p:cNvPr id="150" name="Right Arrow 149">
              <a:extLst>
                <a:ext uri="{FF2B5EF4-FFF2-40B4-BE49-F238E27FC236}">
                  <a16:creationId xmlns:a16="http://schemas.microsoft.com/office/drawing/2014/main" id="{5C5E3981-A2EA-9C49-A967-07F4C66F8D47}"/>
                </a:ext>
              </a:extLst>
            </p:cNvPr>
            <p:cNvSpPr/>
            <p:nvPr/>
          </p:nvSpPr>
          <p:spPr>
            <a:xfrm>
              <a:off x="4277095" y="3878676"/>
              <a:ext cx="258847" cy="373315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7DB347E7-7A37-EB48-8211-91272F1EDD68}"/>
              </a:ext>
            </a:extLst>
          </p:cNvPr>
          <p:cNvGrpSpPr/>
          <p:nvPr/>
        </p:nvGrpSpPr>
        <p:grpSpPr>
          <a:xfrm>
            <a:off x="7525052" y="2263599"/>
            <a:ext cx="3857776" cy="1878655"/>
            <a:chOff x="6719982" y="2916744"/>
            <a:chExt cx="3857776" cy="1878655"/>
          </a:xfrm>
        </p:grpSpPr>
        <p:grpSp>
          <p:nvGrpSpPr>
            <p:cNvPr id="252" name="Group 251">
              <a:extLst>
                <a:ext uri="{FF2B5EF4-FFF2-40B4-BE49-F238E27FC236}">
                  <a16:creationId xmlns:a16="http://schemas.microsoft.com/office/drawing/2014/main" id="{F0988319-8160-8545-A0A3-BA74DE6A5E32}"/>
                </a:ext>
              </a:extLst>
            </p:cNvPr>
            <p:cNvGrpSpPr/>
            <p:nvPr/>
          </p:nvGrpSpPr>
          <p:grpSpPr>
            <a:xfrm>
              <a:off x="6719982" y="3206414"/>
              <a:ext cx="2810565" cy="1588985"/>
              <a:chOff x="8262558" y="4454729"/>
              <a:chExt cx="2810565" cy="1588985"/>
            </a:xfrm>
          </p:grpSpPr>
          <p:pic>
            <p:nvPicPr>
              <p:cNvPr id="255" name="Picture 254" descr="Diagram&#10;&#10;Description automatically generated">
                <a:extLst>
                  <a:ext uri="{FF2B5EF4-FFF2-40B4-BE49-F238E27FC236}">
                    <a16:creationId xmlns:a16="http://schemas.microsoft.com/office/drawing/2014/main" id="{E29568CB-F0F6-D148-87CB-7CF188F6DF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12ABBCB0-64C6-B541-A9C3-08D1E8404E1B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0D302F89-9462-9C4C-9A33-2643C196EF0F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A3FE77A-3C04-8C43-BA33-34B6C36392B8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258" name="Picture 257">
                <a:extLst>
                  <a:ext uri="{FF2B5EF4-FFF2-40B4-BE49-F238E27FC236}">
                    <a16:creationId xmlns:a16="http://schemas.microsoft.com/office/drawing/2014/main" id="{44E4BA1E-29B3-FC44-B8BF-7000156EE7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398957" y="5142469"/>
                <a:ext cx="215900" cy="330200"/>
              </a:xfrm>
              <a:prstGeom prst="rect">
                <a:avLst/>
              </a:prstGeom>
            </p:spPr>
          </p:pic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2B50A4C1-CE48-9D4F-BE37-8E589546C272}"/>
                  </a:ext>
                </a:extLst>
              </p:cNvPr>
              <p:cNvSpPr/>
              <p:nvPr/>
            </p:nvSpPr>
            <p:spPr>
              <a:xfrm>
                <a:off x="8262558" y="5250151"/>
                <a:ext cx="1062553" cy="115774"/>
              </a:xfrm>
              <a:custGeom>
                <a:avLst/>
                <a:gdLst>
                  <a:gd name="connsiteX0" fmla="*/ 0 w 532435"/>
                  <a:gd name="connsiteY0" fmla="*/ 116402 h 164181"/>
                  <a:gd name="connsiteX1" fmla="*/ 150471 w 532435"/>
                  <a:gd name="connsiteY1" fmla="*/ 655 h 164181"/>
                  <a:gd name="connsiteX2" fmla="*/ 266218 w 532435"/>
                  <a:gd name="connsiteY2" fmla="*/ 162700 h 164181"/>
                  <a:gd name="connsiteX3" fmla="*/ 416688 w 532435"/>
                  <a:gd name="connsiteY3" fmla="*/ 81678 h 164181"/>
                  <a:gd name="connsiteX4" fmla="*/ 532435 w 532435"/>
                  <a:gd name="connsiteY4" fmla="*/ 93252 h 164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2435" h="164181">
                    <a:moveTo>
                      <a:pt x="0" y="116402"/>
                    </a:moveTo>
                    <a:cubicBezTo>
                      <a:pt x="53050" y="54670"/>
                      <a:pt x="106101" y="-7061"/>
                      <a:pt x="150471" y="655"/>
                    </a:cubicBezTo>
                    <a:cubicBezTo>
                      <a:pt x="194841" y="8371"/>
                      <a:pt x="221849" y="149196"/>
                      <a:pt x="266218" y="162700"/>
                    </a:cubicBezTo>
                    <a:cubicBezTo>
                      <a:pt x="310587" y="176204"/>
                      <a:pt x="372318" y="93253"/>
                      <a:pt x="416688" y="81678"/>
                    </a:cubicBezTo>
                    <a:cubicBezTo>
                      <a:pt x="461058" y="70103"/>
                      <a:pt x="435979" y="89394"/>
                      <a:pt x="532435" y="93252"/>
                    </a:cubicBezTo>
                  </a:path>
                </a:pathLst>
              </a:custGeom>
              <a:noFill/>
              <a:ln w="34925">
                <a:solidFill>
                  <a:schemeClr val="tx1"/>
                </a:solidFill>
                <a:tailEnd type="arrow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B6E2F552-530E-DF4B-8147-8B7CFAD96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822377" y="2916744"/>
              <a:ext cx="755381" cy="367751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90C84D2-6B66-584B-A924-C4CE7E1FC7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20" t="69757" r="-1632" b="25928"/>
            <a:stretch/>
          </p:blipFill>
          <p:spPr>
            <a:xfrm>
              <a:off x="9755265" y="3779023"/>
              <a:ext cx="516834" cy="510233"/>
            </a:xfrm>
            <a:prstGeom prst="rect">
              <a:avLst/>
            </a:prstGeom>
          </p:spPr>
        </p:pic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2A09777A-8049-FD41-974E-973C65ADD5BF}"/>
              </a:ext>
            </a:extLst>
          </p:cNvPr>
          <p:cNvGrpSpPr/>
          <p:nvPr/>
        </p:nvGrpSpPr>
        <p:grpSpPr>
          <a:xfrm>
            <a:off x="6365789" y="2932925"/>
            <a:ext cx="886362" cy="919459"/>
            <a:chOff x="4558445" y="1640501"/>
            <a:chExt cx="870146" cy="902638"/>
          </a:xfrm>
        </p:grpSpPr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A6D22238-5703-6740-8427-55EBBAA71F31}"/>
                </a:ext>
              </a:extLst>
            </p:cNvPr>
            <p:cNvGrpSpPr/>
            <p:nvPr/>
          </p:nvGrpSpPr>
          <p:grpSpPr>
            <a:xfrm>
              <a:off x="4563445" y="1640501"/>
              <a:ext cx="865146" cy="902638"/>
              <a:chOff x="7177958" y="2483136"/>
              <a:chExt cx="865146" cy="902638"/>
            </a:xfrm>
          </p:grpSpPr>
          <p:pic>
            <p:nvPicPr>
              <p:cNvPr id="266" name="Picture 265" descr="Chart&#10;&#10;Description automatically generated">
                <a:extLst>
                  <a:ext uri="{FF2B5EF4-FFF2-40B4-BE49-F238E27FC236}">
                    <a16:creationId xmlns:a16="http://schemas.microsoft.com/office/drawing/2014/main" id="{6B6C3FDD-0829-D342-AD7C-DBA9F4316A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60452" y="2650930"/>
                <a:ext cx="208180" cy="371905"/>
              </a:xfrm>
              <a:prstGeom prst="rect">
                <a:avLst/>
              </a:prstGeom>
            </p:spPr>
          </p:pic>
          <p:pic>
            <p:nvPicPr>
              <p:cNvPr id="267" name="Picture 266" descr="Chart&#10;&#10;Description automatically generated">
                <a:extLst>
                  <a:ext uri="{FF2B5EF4-FFF2-40B4-BE49-F238E27FC236}">
                    <a16:creationId xmlns:a16="http://schemas.microsoft.com/office/drawing/2014/main" id="{51020DD3-1E2D-B14B-A578-53B60A852C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262227" y="2617526"/>
                <a:ext cx="103227" cy="257723"/>
              </a:xfrm>
              <a:prstGeom prst="rect">
                <a:avLst/>
              </a:prstGeom>
            </p:spPr>
          </p:pic>
          <p:pic>
            <p:nvPicPr>
              <p:cNvPr id="268" name="Picture 267" descr="Chart&#10;&#10;Description automatically generated">
                <a:extLst>
                  <a:ext uri="{FF2B5EF4-FFF2-40B4-BE49-F238E27FC236}">
                    <a16:creationId xmlns:a16="http://schemas.microsoft.com/office/drawing/2014/main" id="{8B16677B-3862-6D48-B5A4-33CF02C964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212357" y="3005819"/>
                <a:ext cx="224714" cy="204884"/>
              </a:xfrm>
              <a:prstGeom prst="rect">
                <a:avLst/>
              </a:prstGeom>
            </p:spPr>
          </p:pic>
          <p:pic>
            <p:nvPicPr>
              <p:cNvPr id="269" name="Picture 268" descr="Chart&#10;&#10;Description automatically generated">
                <a:extLst>
                  <a:ext uri="{FF2B5EF4-FFF2-40B4-BE49-F238E27FC236}">
                    <a16:creationId xmlns:a16="http://schemas.microsoft.com/office/drawing/2014/main" id="{1D024E71-D16F-AF41-9661-20DC18225B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177958" y="2881380"/>
                <a:ext cx="208180" cy="126465"/>
              </a:xfrm>
              <a:prstGeom prst="rect">
                <a:avLst/>
              </a:prstGeom>
            </p:spPr>
          </p:pic>
          <p:pic>
            <p:nvPicPr>
              <p:cNvPr id="270" name="Picture 269" descr="Chart&#10;&#10;Description automatically generated">
                <a:extLst>
                  <a:ext uri="{FF2B5EF4-FFF2-40B4-BE49-F238E27FC236}">
                    <a16:creationId xmlns:a16="http://schemas.microsoft.com/office/drawing/2014/main" id="{9B9A304B-8E6C-1349-9CE9-7E30E34C259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75978" y="3206020"/>
                <a:ext cx="278392" cy="179754"/>
              </a:xfrm>
              <a:prstGeom prst="rect">
                <a:avLst/>
              </a:prstGeom>
            </p:spPr>
          </p:pic>
          <p:pic>
            <p:nvPicPr>
              <p:cNvPr id="271" name="Picture 270" descr="Chart&#10;&#10;Description automatically generated">
                <a:extLst>
                  <a:ext uri="{FF2B5EF4-FFF2-40B4-BE49-F238E27FC236}">
                    <a16:creationId xmlns:a16="http://schemas.microsoft.com/office/drawing/2014/main" id="{F8F86E96-192A-C747-8F42-1BA39BA0C5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56799" y="3117500"/>
                <a:ext cx="216995" cy="85928"/>
              </a:xfrm>
              <a:prstGeom prst="rect">
                <a:avLst/>
              </a:prstGeom>
            </p:spPr>
          </p:pic>
          <p:pic>
            <p:nvPicPr>
              <p:cNvPr id="272" name="Picture 271" descr="Chart&#10;&#10;Description automatically generated">
                <a:extLst>
                  <a:ext uri="{FF2B5EF4-FFF2-40B4-BE49-F238E27FC236}">
                    <a16:creationId xmlns:a16="http://schemas.microsoft.com/office/drawing/2014/main" id="{21F402CF-AA68-C248-9682-C73EA7DBF8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57218" y="3028700"/>
                <a:ext cx="216995" cy="85928"/>
              </a:xfrm>
              <a:prstGeom prst="rect">
                <a:avLst/>
              </a:prstGeom>
            </p:spPr>
          </p:pic>
          <p:pic>
            <p:nvPicPr>
              <p:cNvPr id="273" name="Picture 272" descr="Chart&#10;&#10;Description automatically generated">
                <a:extLst>
                  <a:ext uri="{FF2B5EF4-FFF2-40B4-BE49-F238E27FC236}">
                    <a16:creationId xmlns:a16="http://schemas.microsoft.com/office/drawing/2014/main" id="{773D7FF8-824E-494F-8E60-80D3718409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70535" y="3121251"/>
                <a:ext cx="181679" cy="162273"/>
              </a:xfrm>
              <a:prstGeom prst="rect">
                <a:avLst/>
              </a:prstGeom>
            </p:spPr>
          </p:pic>
          <p:pic>
            <p:nvPicPr>
              <p:cNvPr id="274" name="Picture 273" descr="Chart&#10;&#10;Description automatically generated">
                <a:extLst>
                  <a:ext uri="{FF2B5EF4-FFF2-40B4-BE49-F238E27FC236}">
                    <a16:creationId xmlns:a16="http://schemas.microsoft.com/office/drawing/2014/main" id="{A086BA11-C90E-264B-87CD-89C36D0407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87546" y="2984253"/>
                <a:ext cx="153381" cy="136998"/>
              </a:xfrm>
              <a:prstGeom prst="rect">
                <a:avLst/>
              </a:prstGeom>
            </p:spPr>
          </p:pic>
          <p:pic>
            <p:nvPicPr>
              <p:cNvPr id="275" name="Picture 274" descr="Chart&#10;&#10;Description automatically generated">
                <a:extLst>
                  <a:ext uri="{FF2B5EF4-FFF2-40B4-BE49-F238E27FC236}">
                    <a16:creationId xmlns:a16="http://schemas.microsoft.com/office/drawing/2014/main" id="{19347EB9-00D7-8D4E-A3FE-8063750444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31474" y="3219135"/>
                <a:ext cx="114880" cy="102609"/>
              </a:xfrm>
              <a:prstGeom prst="rect">
                <a:avLst/>
              </a:prstGeom>
            </p:spPr>
          </p:pic>
          <p:pic>
            <p:nvPicPr>
              <p:cNvPr id="276" name="Picture 275" descr="Chart&#10;&#10;Description automatically generated">
                <a:extLst>
                  <a:ext uri="{FF2B5EF4-FFF2-40B4-BE49-F238E27FC236}">
                    <a16:creationId xmlns:a16="http://schemas.microsoft.com/office/drawing/2014/main" id="{54A4587F-5A15-994E-9841-A40E38FA85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33046" y="3142869"/>
                <a:ext cx="114880" cy="102609"/>
              </a:xfrm>
              <a:prstGeom prst="rect">
                <a:avLst/>
              </a:prstGeom>
            </p:spPr>
          </p:pic>
          <p:pic>
            <p:nvPicPr>
              <p:cNvPr id="277" name="Picture 276" descr="Chart&#10;&#10;Description automatically generated">
                <a:extLst>
                  <a:ext uri="{FF2B5EF4-FFF2-40B4-BE49-F238E27FC236}">
                    <a16:creationId xmlns:a16="http://schemas.microsoft.com/office/drawing/2014/main" id="{C360B4E6-B441-E94D-80C2-CAC8AD4A7F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471230" y="3005819"/>
                <a:ext cx="80666" cy="136571"/>
              </a:xfrm>
              <a:prstGeom prst="rect">
                <a:avLst/>
              </a:prstGeom>
            </p:spPr>
          </p:pic>
          <p:pic>
            <p:nvPicPr>
              <p:cNvPr id="278" name="Picture 277" descr="Chart&#10;&#10;Description automatically generated">
                <a:extLst>
                  <a:ext uri="{FF2B5EF4-FFF2-40B4-BE49-F238E27FC236}">
                    <a16:creationId xmlns:a16="http://schemas.microsoft.com/office/drawing/2014/main" id="{BD688644-50A9-DC4B-9628-2E766E43C8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74924" y="2894693"/>
                <a:ext cx="130907" cy="136571"/>
              </a:xfrm>
              <a:prstGeom prst="rect">
                <a:avLst/>
              </a:prstGeom>
            </p:spPr>
          </p:pic>
          <p:pic>
            <p:nvPicPr>
              <p:cNvPr id="279" name="Picture 278" descr="Chart&#10;&#10;Description automatically generated">
                <a:extLst>
                  <a:ext uri="{FF2B5EF4-FFF2-40B4-BE49-F238E27FC236}">
                    <a16:creationId xmlns:a16="http://schemas.microsoft.com/office/drawing/2014/main" id="{F5B3AD3D-D1AA-AD42-BB55-E6D402E2859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95266" y="2783579"/>
                <a:ext cx="116388" cy="121424"/>
              </a:xfrm>
              <a:prstGeom prst="rect">
                <a:avLst/>
              </a:prstGeom>
            </p:spPr>
          </p:pic>
          <p:pic>
            <p:nvPicPr>
              <p:cNvPr id="280" name="Picture 279" descr="Chart&#10;&#10;Description automatically generated">
                <a:extLst>
                  <a:ext uri="{FF2B5EF4-FFF2-40B4-BE49-F238E27FC236}">
                    <a16:creationId xmlns:a16="http://schemas.microsoft.com/office/drawing/2014/main" id="{8C665BF1-5009-E549-AE66-C614A5AEE6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70670" y="2662485"/>
                <a:ext cx="116388" cy="121424"/>
              </a:xfrm>
              <a:prstGeom prst="rect">
                <a:avLst/>
              </a:prstGeom>
            </p:spPr>
          </p:pic>
          <p:pic>
            <p:nvPicPr>
              <p:cNvPr id="281" name="Picture 280" descr="Chart&#10;&#10;Description automatically generated">
                <a:extLst>
                  <a:ext uri="{FF2B5EF4-FFF2-40B4-BE49-F238E27FC236}">
                    <a16:creationId xmlns:a16="http://schemas.microsoft.com/office/drawing/2014/main" id="{3E264A10-734A-3F41-9E79-08FFB94555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393148" y="2518632"/>
                <a:ext cx="119096" cy="124249"/>
              </a:xfrm>
              <a:prstGeom prst="rect">
                <a:avLst/>
              </a:prstGeom>
            </p:spPr>
          </p:pic>
          <p:pic>
            <p:nvPicPr>
              <p:cNvPr id="282" name="Picture 281" descr="Chart&#10;&#10;Description automatically generated">
                <a:extLst>
                  <a:ext uri="{FF2B5EF4-FFF2-40B4-BE49-F238E27FC236}">
                    <a16:creationId xmlns:a16="http://schemas.microsoft.com/office/drawing/2014/main" id="{CB0FD97D-2244-264B-A7F0-CE1B95B7EA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525807" y="2483136"/>
                <a:ext cx="147203" cy="153572"/>
              </a:xfrm>
              <a:prstGeom prst="rect">
                <a:avLst/>
              </a:prstGeom>
            </p:spPr>
          </p:pic>
          <p:pic>
            <p:nvPicPr>
              <p:cNvPr id="283" name="Picture 282" descr="Chart&#10;&#10;Description automatically generated">
                <a:extLst>
                  <a:ext uri="{FF2B5EF4-FFF2-40B4-BE49-F238E27FC236}">
                    <a16:creationId xmlns:a16="http://schemas.microsoft.com/office/drawing/2014/main" id="{4633428E-3D36-6442-AF71-796B526337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17313" y="2723889"/>
                <a:ext cx="123926" cy="129288"/>
              </a:xfrm>
              <a:prstGeom prst="rect">
                <a:avLst/>
              </a:prstGeom>
            </p:spPr>
          </p:pic>
          <p:pic>
            <p:nvPicPr>
              <p:cNvPr id="284" name="Picture 283" descr="Chart&#10;&#10;Description automatically generated">
                <a:extLst>
                  <a:ext uri="{FF2B5EF4-FFF2-40B4-BE49-F238E27FC236}">
                    <a16:creationId xmlns:a16="http://schemas.microsoft.com/office/drawing/2014/main" id="{156039A8-3629-274A-ADFC-A544B87DF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752631" y="2922845"/>
                <a:ext cx="153311" cy="159944"/>
              </a:xfrm>
              <a:prstGeom prst="rect">
                <a:avLst/>
              </a:prstGeom>
            </p:spPr>
          </p:pic>
          <p:pic>
            <p:nvPicPr>
              <p:cNvPr id="285" name="Picture 284" descr="Chart&#10;&#10;Description automatically generated">
                <a:extLst>
                  <a:ext uri="{FF2B5EF4-FFF2-40B4-BE49-F238E27FC236}">
                    <a16:creationId xmlns:a16="http://schemas.microsoft.com/office/drawing/2014/main" id="{212650A9-59CF-274E-B887-1A5DF18FE9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51174" y="2671928"/>
                <a:ext cx="153311" cy="159944"/>
              </a:xfrm>
              <a:prstGeom prst="rect">
                <a:avLst/>
              </a:prstGeom>
            </p:spPr>
          </p:pic>
          <p:pic>
            <p:nvPicPr>
              <p:cNvPr id="286" name="Picture 285" descr="Chart&#10;&#10;Description automatically generated">
                <a:extLst>
                  <a:ext uri="{FF2B5EF4-FFF2-40B4-BE49-F238E27FC236}">
                    <a16:creationId xmlns:a16="http://schemas.microsoft.com/office/drawing/2014/main" id="{EB7767BC-6826-0640-B3FE-44EA18ECA6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89793" y="2895567"/>
                <a:ext cx="153311" cy="85755"/>
              </a:xfrm>
              <a:prstGeom prst="rect">
                <a:avLst/>
              </a:prstGeom>
            </p:spPr>
          </p:pic>
          <p:pic>
            <p:nvPicPr>
              <p:cNvPr id="287" name="Picture 286" descr="Chart&#10;&#10;Description automatically generated">
                <a:extLst>
                  <a:ext uri="{FF2B5EF4-FFF2-40B4-BE49-F238E27FC236}">
                    <a16:creationId xmlns:a16="http://schemas.microsoft.com/office/drawing/2014/main" id="{1DD460FC-7787-724A-A81A-89B50AE0A0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809752" y="2832023"/>
                <a:ext cx="153311" cy="63092"/>
              </a:xfrm>
              <a:prstGeom prst="rect">
                <a:avLst/>
              </a:prstGeom>
            </p:spPr>
          </p:pic>
          <p:pic>
            <p:nvPicPr>
              <p:cNvPr id="288" name="Picture 287" descr="Chart&#10;&#10;Description automatically generated">
                <a:extLst>
                  <a:ext uri="{FF2B5EF4-FFF2-40B4-BE49-F238E27FC236}">
                    <a16:creationId xmlns:a16="http://schemas.microsoft.com/office/drawing/2014/main" id="{9F8C09D5-43F7-004F-8E39-16ABBCDFAC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1864" b="81356" l="17944" r="77823">
                            <a14:foregroundMark x1="42540" y1="17585" x2="34879" y2="19703"/>
                            <a14:foregroundMark x1="34879" y1="19703" x2="25000" y2="33051"/>
                            <a14:foregroundMark x1="25000" y1="33051" x2="20363" y2="47458"/>
                            <a14:foregroundMark x1="21371" y1="56356" x2="30040" y2="71186"/>
                            <a14:foregroundMark x1="30040" y1="71186" x2="38105" y2="74153"/>
                            <a14:foregroundMark x1="38105" y1="74153" x2="46371" y2="74576"/>
                            <a14:foregroundMark x1="46371" y1="74576" x2="63508" y2="70127"/>
                            <a14:foregroundMark x1="63508" y1="70127" x2="70565" y2="62924"/>
                            <a14:foregroundMark x1="70565" y1="62924" x2="74798" y2="44492"/>
                            <a14:foregroundMark x1="74798" y1="44492" x2="71573" y2="32839"/>
                            <a14:foregroundMark x1="71573" y1="32839" x2="66331" y2="26483"/>
                            <a14:foregroundMark x1="66331" y1="26483" x2="66129" y2="26059"/>
                            <a14:foregroundMark x1="64113" y1="20975" x2="47379" y2="14831"/>
                            <a14:foregroundMark x1="47379" y1="14831" x2="39718" y2="15890"/>
                            <a14:foregroundMark x1="39718" y1="15890" x2="32056" y2="19915"/>
                            <a14:foregroundMark x1="32056" y1="19915" x2="26008" y2="25847"/>
                            <a14:foregroundMark x1="26008" y1="25847" x2="18952" y2="42161"/>
                            <a14:foregroundMark x1="18952" y1="42161" x2="18548" y2="44280"/>
                            <a14:foregroundMark x1="37702" y1="15466" x2="54032" y2="13136"/>
                            <a14:foregroundMark x1="54032" y1="13136" x2="57056" y2="14831"/>
                            <a14:foregroundMark x1="76210" y1="39407" x2="77016" y2="47881"/>
                            <a14:foregroundMark x1="77016" y1="47881" x2="77823" y2="36441"/>
                            <a14:foregroundMark x1="32863" y1="75636" x2="50403" y2="79025"/>
                            <a14:foregroundMark x1="50403" y1="79025" x2="62500" y2="74153"/>
                            <a14:foregroundMark x1="41532" y1="81144" x2="53024" y2="81356"/>
                            <a14:foregroundMark x1="17540" y1="54025" x2="18145" y2="45551"/>
                            <a14:foregroundMark x1="18145" y1="45551" x2="18145" y2="45127"/>
                            <a14:foregroundMark x1="42540" y1="13559" x2="48185" y2="11864"/>
                          </a14:backgroundRemoval>
                        </a14:imgEffect>
                      </a14:imgLayer>
                    </a14:imgProps>
                  </a:ext>
                </a:extLst>
              </a:blip>
              <a:srcRect l="17339" t="11292" r="20313" b="17203"/>
              <a:stretch/>
            </p:blipFill>
            <p:spPr>
              <a:xfrm>
                <a:off x="7692256" y="2837750"/>
                <a:ext cx="99438" cy="156330"/>
              </a:xfrm>
              <a:prstGeom prst="rect">
                <a:avLst/>
              </a:prstGeom>
            </p:spPr>
          </p:pic>
        </p:grp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E96DA769-B664-1746-95E3-D869E742E16A}"/>
                </a:ext>
              </a:extLst>
            </p:cNvPr>
            <p:cNvSpPr/>
            <p:nvPr/>
          </p:nvSpPr>
          <p:spPr>
            <a:xfrm>
              <a:off x="4558445" y="1654138"/>
              <a:ext cx="865196" cy="865196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65" name="Picture 264" descr="Chart&#10;&#10;Description automatically generated">
              <a:extLst>
                <a:ext uri="{FF2B5EF4-FFF2-40B4-BE49-F238E27FC236}">
                  <a16:creationId xmlns:a16="http://schemas.microsoft.com/office/drawing/2014/main" id="{9281B73E-3985-9343-A446-2EC6174027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5009235" y="1716746"/>
              <a:ext cx="274229" cy="154538"/>
            </a:xfrm>
            <a:prstGeom prst="rect">
              <a:avLst/>
            </a:prstGeom>
          </p:spPr>
        </p:pic>
      </p:grpSp>
      <p:sp>
        <p:nvSpPr>
          <p:cNvPr id="289" name="TextBox 288">
            <a:extLst>
              <a:ext uri="{FF2B5EF4-FFF2-40B4-BE49-F238E27FC236}">
                <a16:creationId xmlns:a16="http://schemas.microsoft.com/office/drawing/2014/main" id="{C7C50F23-75EE-D040-A4A6-9476C270FAE9}"/>
              </a:ext>
            </a:extLst>
          </p:cNvPr>
          <p:cNvSpPr txBox="1"/>
          <p:nvPr/>
        </p:nvSpPr>
        <p:spPr>
          <a:xfrm>
            <a:off x="5335705" y="2109403"/>
            <a:ext cx="293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Predicted distributions p(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z|x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of all training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9D78F2CB-464E-8B48-B469-9FBEF0131710}"/>
              </a:ext>
            </a:extLst>
          </p:cNvPr>
          <p:cNvSpPr txBox="1"/>
          <p:nvPr/>
        </p:nvSpPr>
        <p:spPr>
          <a:xfrm>
            <a:off x="7701682" y="3044321"/>
            <a:ext cx="797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sample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9AC7AD5-FA77-AB4E-9360-CDC8AE75EF7B}"/>
              </a:ext>
            </a:extLst>
          </p:cNvPr>
          <p:cNvGrpSpPr/>
          <p:nvPr/>
        </p:nvGrpSpPr>
        <p:grpSpPr>
          <a:xfrm>
            <a:off x="5954404" y="4785846"/>
            <a:ext cx="1522723" cy="1324107"/>
            <a:chOff x="8675617" y="5068529"/>
            <a:chExt cx="1522723" cy="1324107"/>
          </a:xfrm>
        </p:grpSpPr>
        <p:pic>
          <p:nvPicPr>
            <p:cNvPr id="123" name="Picture 122" descr="Chart&#10;&#10;Description automatically generated">
              <a:extLst>
                <a:ext uri="{FF2B5EF4-FFF2-40B4-BE49-F238E27FC236}">
                  <a16:creationId xmlns:a16="http://schemas.microsoft.com/office/drawing/2014/main" id="{48B9434E-7D78-7A4E-8EE1-39F9035C9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124" name="Picture 123" descr="Chart&#10;&#10;Description automatically generated">
              <a:extLst>
                <a:ext uri="{FF2B5EF4-FFF2-40B4-BE49-F238E27FC236}">
                  <a16:creationId xmlns:a16="http://schemas.microsoft.com/office/drawing/2014/main" id="{1FB8C164-BD21-E845-BFFA-28DC1D3E7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alphaModFix/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FEF38127-8396-2B46-8DC7-D5B93F5F6C24}"/>
              </a:ext>
            </a:extLst>
          </p:cNvPr>
          <p:cNvGrpSpPr/>
          <p:nvPr/>
        </p:nvGrpSpPr>
        <p:grpSpPr>
          <a:xfrm>
            <a:off x="7192719" y="4891500"/>
            <a:ext cx="2517094" cy="615329"/>
            <a:chOff x="8852019" y="4515646"/>
            <a:chExt cx="2517094" cy="615329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C4E7F52-89D7-4F4B-811B-90094FC900A6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“prior” distribution </a:t>
              </a:r>
              <a:r>
                <a:rPr lang="en-US" dirty="0"/>
                <a:t>of z,</a:t>
              </a:r>
            </a:p>
          </p:txBody>
        </p:sp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F5459480-0F45-B147-8362-D26ECB5E5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  <p:sp>
        <p:nvSpPr>
          <p:cNvPr id="128" name="Up-down Arrow 127">
            <a:extLst>
              <a:ext uri="{FF2B5EF4-FFF2-40B4-BE49-F238E27FC236}">
                <a16:creationId xmlns:a16="http://schemas.microsoft.com/office/drawing/2014/main" id="{AD063DB6-ABEB-9C4B-BC2A-F529A17519B0}"/>
              </a:ext>
            </a:extLst>
          </p:cNvPr>
          <p:cNvSpPr/>
          <p:nvPr/>
        </p:nvSpPr>
        <p:spPr>
          <a:xfrm>
            <a:off x="6591633" y="4256992"/>
            <a:ext cx="429135" cy="605633"/>
          </a:xfrm>
          <a:prstGeom prst="up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888A69-3245-EF4A-B2B7-94DBCE7DFDD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165874" y="4388562"/>
            <a:ext cx="4217437" cy="3136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E971720-502A-CF47-B5D6-9D32CADE4AA3}"/>
              </a:ext>
            </a:extLst>
          </p:cNvPr>
          <p:cNvGrpSpPr/>
          <p:nvPr/>
        </p:nvGrpSpPr>
        <p:grpSpPr>
          <a:xfrm>
            <a:off x="1538111" y="931656"/>
            <a:ext cx="9280641" cy="1771790"/>
            <a:chOff x="1538111" y="931656"/>
            <a:chExt cx="9280641" cy="177179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3DE3AFC-FEBD-5B4F-8132-6F08B324E8C4}"/>
                </a:ext>
              </a:extLst>
            </p:cNvPr>
            <p:cNvCxnSpPr>
              <a:cxnSpLocks/>
              <a:stCxn id="149" idx="0"/>
            </p:cNvCxnSpPr>
            <p:nvPr/>
          </p:nvCxnSpPr>
          <p:spPr>
            <a:xfrm flipV="1">
              <a:off x="1538111" y="1368430"/>
              <a:ext cx="17254" cy="133501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6E02E2D7-6663-BD47-A0F2-D24968A154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07721" y="1288781"/>
              <a:ext cx="11031" cy="85349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84DFD460-4E4A-3942-ADA2-D11EC18CED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87605" y="1288781"/>
              <a:ext cx="2173785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C6B0E707-A535-5447-BE98-36ED67B6AB9F}"/>
                </a:ext>
              </a:extLst>
            </p:cNvPr>
            <p:cNvCxnSpPr>
              <a:cxnSpLocks/>
            </p:cNvCxnSpPr>
            <p:nvPr/>
          </p:nvCxnSpPr>
          <p:spPr>
            <a:xfrm>
              <a:off x="1541417" y="1310551"/>
              <a:ext cx="3005412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20A3A5-DD42-C941-93DE-A02AE0FD0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4878410" y="931656"/>
              <a:ext cx="3504628" cy="764384"/>
            </a:xfrm>
            <a:prstGeom prst="rect">
              <a:avLst/>
            </a:prstGeom>
          </p:spPr>
        </p:pic>
      </p:grpSp>
      <p:pic>
        <p:nvPicPr>
          <p:cNvPr id="131" name="Picture 130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979743D5-B71D-6949-9D26-DDA61B9C473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4555"/>
          <a:stretch/>
        </p:blipFill>
        <p:spPr>
          <a:xfrm>
            <a:off x="10357017" y="2699083"/>
            <a:ext cx="1386377" cy="141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4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Generated samples from a basic GAN - 2014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8B0EBFC3-81BC-2A44-907B-F62EBD0D8F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214"/>
          <a:stretch/>
        </p:blipFill>
        <p:spPr>
          <a:xfrm>
            <a:off x="215391" y="2113829"/>
            <a:ext cx="3823209" cy="3106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46D5CB-0DAE-5941-A0E1-A8BFBC523797}"/>
              </a:ext>
            </a:extLst>
          </p:cNvPr>
          <p:cNvSpPr txBox="1"/>
          <p:nvPr/>
        </p:nvSpPr>
        <p:spPr>
          <a:xfrm>
            <a:off x="215391" y="5523153"/>
            <a:ext cx="5972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From: Goodfellow et al, ”Generative Adversarial Nets”, 2014</a:t>
            </a:r>
          </a:p>
        </p:txBody>
      </p:sp>
      <p:pic>
        <p:nvPicPr>
          <p:cNvPr id="9" name="Picture 8" descr="A collage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08318C05-AD26-2840-ABF9-2E209518DD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214"/>
          <a:stretch/>
        </p:blipFill>
        <p:spPr>
          <a:xfrm>
            <a:off x="4184395" y="2113829"/>
            <a:ext cx="3823209" cy="3117273"/>
          </a:xfrm>
          <a:prstGeom prst="rect">
            <a:avLst/>
          </a:prstGeom>
        </p:spPr>
      </p:pic>
      <p:pic>
        <p:nvPicPr>
          <p:cNvPr id="11" name="Picture 10" descr="A picture containing text, different, bunch&#10;&#10;Description automatically generated">
            <a:extLst>
              <a:ext uri="{FF2B5EF4-FFF2-40B4-BE49-F238E27FC236}">
                <a16:creationId xmlns:a16="http://schemas.microsoft.com/office/drawing/2014/main" id="{93DF2B7A-4B39-6F42-A747-B98871D412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317"/>
          <a:stretch/>
        </p:blipFill>
        <p:spPr>
          <a:xfrm>
            <a:off x="8122989" y="2113828"/>
            <a:ext cx="3875249" cy="31067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781E48-FD12-4144-852B-8F783F9D334A}"/>
              </a:ext>
            </a:extLst>
          </p:cNvPr>
          <p:cNvSpPr txBox="1"/>
          <p:nvPr/>
        </p:nvSpPr>
        <p:spPr>
          <a:xfrm>
            <a:off x="215391" y="1708714"/>
            <a:ext cx="891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MNIST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52A1F7-D10F-CD4D-97B9-6B5A076E263B}"/>
              </a:ext>
            </a:extLst>
          </p:cNvPr>
          <p:cNvSpPr txBox="1"/>
          <p:nvPr/>
        </p:nvSpPr>
        <p:spPr>
          <a:xfrm>
            <a:off x="4184395" y="1683084"/>
            <a:ext cx="891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TFD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7EC51F-A2EB-E74B-B99C-2919B684CA6F}"/>
              </a:ext>
            </a:extLst>
          </p:cNvPr>
          <p:cNvSpPr txBox="1"/>
          <p:nvPr/>
        </p:nvSpPr>
        <p:spPr>
          <a:xfrm>
            <a:off x="8153399" y="1710459"/>
            <a:ext cx="110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CIFAR-10</a:t>
            </a:r>
          </a:p>
        </p:txBody>
      </p:sp>
    </p:spTree>
    <p:extLst>
      <p:ext uri="{BB962C8B-B14F-4D97-AF65-F5344CB8AC3E}">
        <p14:creationId xmlns:p14="http://schemas.microsoft.com/office/powerpoint/2010/main" val="11593510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Deep Convolutional GAN (DCGAN) - 2016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BE0F3BA-B50D-5246-9CC4-1E170B6AB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24" r="9252"/>
          <a:stretch/>
        </p:blipFill>
        <p:spPr>
          <a:xfrm>
            <a:off x="1782500" y="1130300"/>
            <a:ext cx="8634715" cy="4597400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2A3DB22-DC69-2F47-AEAC-1615987BE3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864" b="81356" l="17944" r="77823">
                        <a14:foregroundMark x1="42540" y1="17585" x2="34879" y2="19703"/>
                        <a14:foregroundMark x1="34879" y1="19703" x2="25000" y2="33051"/>
                        <a14:foregroundMark x1="25000" y1="33051" x2="20363" y2="47458"/>
                        <a14:foregroundMark x1="21371" y1="56356" x2="30040" y2="71186"/>
                        <a14:foregroundMark x1="30040" y1="71186" x2="38105" y2="74153"/>
                        <a14:foregroundMark x1="38105" y1="74153" x2="46371" y2="74576"/>
                        <a14:foregroundMark x1="46371" y1="74576" x2="63508" y2="70127"/>
                        <a14:foregroundMark x1="63508" y1="70127" x2="70565" y2="62924"/>
                        <a14:foregroundMark x1="70565" y1="62924" x2="74798" y2="44492"/>
                        <a14:foregroundMark x1="74798" y1="44492" x2="71573" y2="32839"/>
                        <a14:foregroundMark x1="71573" y1="32839" x2="66331" y2="26483"/>
                        <a14:foregroundMark x1="66331" y1="26483" x2="66129" y2="26059"/>
                        <a14:foregroundMark x1="64113" y1="20975" x2="47379" y2="14831"/>
                        <a14:foregroundMark x1="47379" y1="14831" x2="39718" y2="15890"/>
                        <a14:foregroundMark x1="39718" y1="15890" x2="32056" y2="19915"/>
                        <a14:foregroundMark x1="32056" y1="19915" x2="26008" y2="25847"/>
                        <a14:foregroundMark x1="26008" y1="25847" x2="18952" y2="42161"/>
                        <a14:foregroundMark x1="18952" y1="42161" x2="18548" y2="44280"/>
                        <a14:foregroundMark x1="37702" y1="15466" x2="54032" y2="13136"/>
                        <a14:foregroundMark x1="54032" y1="13136" x2="57056" y2="14831"/>
                        <a14:foregroundMark x1="76210" y1="39407" x2="77016" y2="47881"/>
                        <a14:foregroundMark x1="77016" y1="47881" x2="77823" y2="36441"/>
                        <a14:foregroundMark x1="32863" y1="75636" x2="50403" y2="79025"/>
                        <a14:foregroundMark x1="50403" y1="79025" x2="62500" y2="74153"/>
                        <a14:foregroundMark x1="41532" y1="81144" x2="53024" y2="81356"/>
                        <a14:foregroundMark x1="17540" y1="54025" x2="18145" y2="45551"/>
                        <a14:foregroundMark x1="18145" y1="45551" x2="18145" y2="45127"/>
                        <a14:foregroundMark x1="42540" y1="13559" x2="48185" y2="11864"/>
                      </a14:backgroundRemoval>
                    </a14:imgEffect>
                  </a14:imgLayer>
                </a14:imgProps>
              </a:ext>
            </a:extLst>
          </a:blip>
          <a:srcRect l="17339" t="11292" r="20313" b="17203"/>
          <a:stretch/>
        </p:blipFill>
        <p:spPr>
          <a:xfrm>
            <a:off x="147637" y="4042145"/>
            <a:ext cx="865196" cy="859809"/>
          </a:xfrm>
          <a:prstGeom prst="rect">
            <a:avLst/>
          </a:prstGeom>
          <a:ln w="57150"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DEE7F1-8B6F-A646-B3FB-76338A1A19A7}"/>
              </a:ext>
            </a:extLst>
          </p:cNvPr>
          <p:cNvSpPr txBox="1"/>
          <p:nvPr/>
        </p:nvSpPr>
        <p:spPr>
          <a:xfrm>
            <a:off x="0" y="3640983"/>
            <a:ext cx="1296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100-d prior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94B9D0-93CE-FE44-8193-0BC7AF575A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8082" y="3934195"/>
            <a:ext cx="215900" cy="2159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23029AB2-E3A3-8C46-8926-56A34CF9C1E2}"/>
              </a:ext>
            </a:extLst>
          </p:cNvPr>
          <p:cNvSpPr/>
          <p:nvPr/>
        </p:nvSpPr>
        <p:spPr>
          <a:xfrm>
            <a:off x="1098750" y="4378306"/>
            <a:ext cx="471267" cy="201693"/>
          </a:xfrm>
          <a:custGeom>
            <a:avLst/>
            <a:gdLst>
              <a:gd name="connsiteX0" fmla="*/ 0 w 532435"/>
              <a:gd name="connsiteY0" fmla="*/ 116402 h 164181"/>
              <a:gd name="connsiteX1" fmla="*/ 150471 w 532435"/>
              <a:gd name="connsiteY1" fmla="*/ 655 h 164181"/>
              <a:gd name="connsiteX2" fmla="*/ 266218 w 532435"/>
              <a:gd name="connsiteY2" fmla="*/ 162700 h 164181"/>
              <a:gd name="connsiteX3" fmla="*/ 416688 w 532435"/>
              <a:gd name="connsiteY3" fmla="*/ 81678 h 164181"/>
              <a:gd name="connsiteX4" fmla="*/ 532435 w 532435"/>
              <a:gd name="connsiteY4" fmla="*/ 93252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435" h="164181">
                <a:moveTo>
                  <a:pt x="0" y="116402"/>
                </a:moveTo>
                <a:cubicBezTo>
                  <a:pt x="53050" y="54670"/>
                  <a:pt x="106101" y="-7061"/>
                  <a:pt x="150471" y="655"/>
                </a:cubicBezTo>
                <a:cubicBezTo>
                  <a:pt x="194841" y="8371"/>
                  <a:pt x="221849" y="149196"/>
                  <a:pt x="266218" y="162700"/>
                </a:cubicBezTo>
                <a:cubicBezTo>
                  <a:pt x="310587" y="176204"/>
                  <a:pt x="372318" y="93253"/>
                  <a:pt x="416688" y="81678"/>
                </a:cubicBezTo>
                <a:cubicBezTo>
                  <a:pt x="461058" y="70103"/>
                  <a:pt x="435979" y="89394"/>
                  <a:pt x="532435" y="93252"/>
                </a:cubicBezTo>
              </a:path>
            </a:pathLst>
          </a:custGeom>
          <a:noFill/>
          <a:ln w="34925">
            <a:solidFill>
              <a:schemeClr val="tx1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089ADD-38F8-6541-988B-48FFE4C8AE19}"/>
              </a:ext>
            </a:extLst>
          </p:cNvPr>
          <p:cNvSpPr txBox="1"/>
          <p:nvPr/>
        </p:nvSpPr>
        <p:spPr>
          <a:xfrm>
            <a:off x="2407534" y="3538580"/>
            <a:ext cx="1273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AAF8DC-8835-DE4F-9FE2-80A604DB6BD0}"/>
              </a:ext>
            </a:extLst>
          </p:cNvPr>
          <p:cNvSpPr txBox="1"/>
          <p:nvPr/>
        </p:nvSpPr>
        <p:spPr>
          <a:xfrm>
            <a:off x="8798688" y="1732947"/>
            <a:ext cx="1736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Discriminator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CA1DDC-7410-F242-AEEE-42204258C0C0}"/>
              </a:ext>
            </a:extLst>
          </p:cNvPr>
          <p:cNvSpPr txBox="1"/>
          <p:nvPr/>
        </p:nvSpPr>
        <p:spPr>
          <a:xfrm>
            <a:off x="8186356" y="6132464"/>
            <a:ext cx="3591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modified from Satrfall6 (</a:t>
            </a:r>
            <a:r>
              <a:rPr lang="en-US" sz="1600" dirty="0">
                <a:hlinkClick r:id="rId7"/>
              </a:rPr>
              <a:t>link</a:t>
            </a:r>
            <a:r>
              <a:rPr lang="en-US" sz="1600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9CC037-FD84-6D42-BB66-689E6BA2969B}"/>
              </a:ext>
            </a:extLst>
          </p:cNvPr>
          <p:cNvSpPr txBox="1"/>
          <p:nvPr/>
        </p:nvSpPr>
        <p:spPr>
          <a:xfrm>
            <a:off x="571501" y="850900"/>
            <a:ext cx="11612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Radford et al, Unsupervised Representation Learning with Deep Convolutional Generative Adversarial Networks, ICLR 2016</a:t>
            </a:r>
          </a:p>
        </p:txBody>
      </p:sp>
    </p:spTree>
    <p:extLst>
      <p:ext uri="{BB962C8B-B14F-4D97-AF65-F5344CB8AC3E}">
        <p14:creationId xmlns:p14="http://schemas.microsoft.com/office/powerpoint/2010/main" val="1070119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Deep Convolutional GAN (DCGAN) - 2016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8" name="Picture 7" descr="A collage of a house&#10;&#10;Description automatically generated with medium confidence">
            <a:extLst>
              <a:ext uri="{FF2B5EF4-FFF2-40B4-BE49-F238E27FC236}">
                <a16:creationId xmlns:a16="http://schemas.microsoft.com/office/drawing/2014/main" id="{B27C4E3C-6F5C-8346-9ECE-C27A92416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780" y="1303927"/>
            <a:ext cx="10169312" cy="50846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462455-DFA6-A140-B054-9D3D6B359165}"/>
              </a:ext>
            </a:extLst>
          </p:cNvPr>
          <p:cNvSpPr txBox="1"/>
          <p:nvPr/>
        </p:nvSpPr>
        <p:spPr>
          <a:xfrm>
            <a:off x="571501" y="850900"/>
            <a:ext cx="11612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Radford et al, Unsupervised Representation Learning with Deep Convolutional Generative Adversarial Networks, ICLR 2016</a:t>
            </a:r>
          </a:p>
        </p:txBody>
      </p:sp>
    </p:spTree>
    <p:extLst>
      <p:ext uri="{BB962C8B-B14F-4D97-AF65-F5344CB8AC3E}">
        <p14:creationId xmlns:p14="http://schemas.microsoft.com/office/powerpoint/2010/main" val="5530124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Deep Convolutional GAN (DCGAN) - 2016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5" name="Picture 4" descr="A collage of a person's face&#10;&#10;Description automatically generated">
            <a:extLst>
              <a:ext uri="{FF2B5EF4-FFF2-40B4-BE49-F238E27FC236}">
                <a16:creationId xmlns:a16="http://schemas.microsoft.com/office/drawing/2014/main" id="{4A491BF9-3FED-FA47-822E-B5D8E7AA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591" y="1245246"/>
            <a:ext cx="6938818" cy="533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812C25-FD60-924B-903B-3A7E163BBC16}"/>
              </a:ext>
            </a:extLst>
          </p:cNvPr>
          <p:cNvSpPr txBox="1"/>
          <p:nvPr/>
        </p:nvSpPr>
        <p:spPr>
          <a:xfrm>
            <a:off x="571501" y="850900"/>
            <a:ext cx="11612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Radford et al, Unsupervised Representation Learning with Deep Convolutional Generative Adversarial Networks, ICLR 2016</a:t>
            </a:r>
          </a:p>
        </p:txBody>
      </p:sp>
    </p:spTree>
    <p:extLst>
      <p:ext uri="{BB962C8B-B14F-4D97-AF65-F5344CB8AC3E}">
        <p14:creationId xmlns:p14="http://schemas.microsoft.com/office/powerpoint/2010/main" val="69817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DCGAN: Interpolation by decoding z between 2 values</a:t>
            </a:r>
            <a:endParaRPr lang="en-US" sz="3600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5" name="Picture 4" descr="A picture containing indoor, shelf, full, lots&#10;&#10;Description automatically generated">
            <a:extLst>
              <a:ext uri="{FF2B5EF4-FFF2-40B4-BE49-F238E27FC236}">
                <a16:creationId xmlns:a16="http://schemas.microsoft.com/office/drawing/2014/main" id="{10263A43-4004-EB40-B41D-33556B465F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61"/>
          <a:stretch/>
        </p:blipFill>
        <p:spPr>
          <a:xfrm>
            <a:off x="3153659" y="1759353"/>
            <a:ext cx="5884681" cy="40535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966030-7D5B-CF46-A210-5380E98838D9}"/>
              </a:ext>
            </a:extLst>
          </p:cNvPr>
          <p:cNvSpPr txBox="1"/>
          <p:nvPr/>
        </p:nvSpPr>
        <p:spPr>
          <a:xfrm>
            <a:off x="115747" y="3529766"/>
            <a:ext cx="3037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  <a:r>
              <a:rPr lang="en-US" baseline="-25000" dirty="0"/>
              <a:t>1</a:t>
            </a:r>
            <a:r>
              <a:rPr lang="en-US" dirty="0"/>
              <a:t>, z</a:t>
            </a:r>
            <a:r>
              <a:rPr lang="en-US" baseline="-25000" dirty="0"/>
              <a:t>2 </a:t>
            </a:r>
            <a:r>
              <a:rPr lang="en-US" dirty="0"/>
              <a:t>are different</a:t>
            </a:r>
            <a:br>
              <a:rPr lang="en-US" dirty="0"/>
            </a:br>
            <a:r>
              <a:rPr lang="en-US" dirty="0"/>
              <a:t>(randomly sampled) per row</a:t>
            </a:r>
            <a:endParaRPr lang="en-US" baseline="-25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7521EF-FE5B-1842-8F83-A0607AB4E72B}"/>
              </a:ext>
            </a:extLst>
          </p:cNvPr>
          <p:cNvGrpSpPr/>
          <p:nvPr/>
        </p:nvGrpSpPr>
        <p:grpSpPr>
          <a:xfrm>
            <a:off x="3139565" y="1366119"/>
            <a:ext cx="5875942" cy="320948"/>
            <a:chOff x="3139565" y="1481865"/>
            <a:chExt cx="5875942" cy="32094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C1F94B-9B6A-FA42-AE4A-69D077A8A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39565" y="1496454"/>
              <a:ext cx="670285" cy="29177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464FB7-6C61-A34D-BC50-2417D81E8F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78193" y="1481865"/>
              <a:ext cx="737314" cy="32094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5B4E73-1D31-7F48-83C0-F23697FE3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88050" y="1534389"/>
              <a:ext cx="215900" cy="215900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E074E6D-EF44-7B44-ABFD-6722142656C9}"/>
                </a:ext>
              </a:extLst>
            </p:cNvPr>
            <p:cNvCxnSpPr/>
            <p:nvPr/>
          </p:nvCxnSpPr>
          <p:spPr>
            <a:xfrm>
              <a:off x="6297846" y="1642339"/>
              <a:ext cx="159608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0315635-C365-F04D-A9DB-FC41390979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46375" y="1643002"/>
              <a:ext cx="1525929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6897FB-6289-184B-AB64-142444811B2A}"/>
              </a:ext>
            </a:extLst>
          </p:cNvPr>
          <p:cNvSpPr txBox="1"/>
          <p:nvPr/>
        </p:nvSpPr>
        <p:spPr>
          <a:xfrm>
            <a:off x="356972" y="6004706"/>
            <a:ext cx="11345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Observe that results change ”smoothly” (similar to VAEs).</a:t>
            </a:r>
          </a:p>
          <a:p>
            <a:r>
              <a:rPr lang="en-US" dirty="0"/>
              <a:t>There is no theoretical explanation why this happens in GANs (in contrast to VAEs), but it is often empirically observed.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C59FBE-F09A-E749-8E3E-5F6F23ECC16C}"/>
              </a:ext>
            </a:extLst>
          </p:cNvPr>
          <p:cNvSpPr txBox="1"/>
          <p:nvPr/>
        </p:nvSpPr>
        <p:spPr>
          <a:xfrm>
            <a:off x="571501" y="850900"/>
            <a:ext cx="11612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Radford et al, Unsupervised Representation Learning with Deep Convolutional Generative Adversarial Networks, ICLR 2016</a:t>
            </a:r>
          </a:p>
        </p:txBody>
      </p:sp>
    </p:spTree>
    <p:extLst>
      <p:ext uri="{BB962C8B-B14F-4D97-AF65-F5344CB8AC3E}">
        <p14:creationId xmlns:p14="http://schemas.microsoft.com/office/powerpoint/2010/main" val="24126964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BigGAN</a:t>
            </a:r>
            <a:r>
              <a:rPr lang="en-US" sz="3600" dirty="0"/>
              <a:t> - 2019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13" name="Picture 12" descr="A collage of cats and chickens&#10;&#10;Description automatically generated with low confidence">
            <a:extLst>
              <a:ext uri="{FF2B5EF4-FFF2-40B4-BE49-F238E27FC236}">
                <a16:creationId xmlns:a16="http://schemas.microsoft.com/office/drawing/2014/main" id="{4F57ED48-3B05-1A45-9EDB-4E5CFC107D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969"/>
          <a:stretch/>
        </p:blipFill>
        <p:spPr>
          <a:xfrm>
            <a:off x="201302" y="1637710"/>
            <a:ext cx="5894698" cy="3362553"/>
          </a:xfrm>
          <a:prstGeom prst="rect">
            <a:avLst/>
          </a:prstGeom>
        </p:spPr>
      </p:pic>
      <p:pic>
        <p:nvPicPr>
          <p:cNvPr id="16" name="Picture 15" descr="A collage of cats and chickens&#10;&#10;Description automatically generated with low confidence">
            <a:extLst>
              <a:ext uri="{FF2B5EF4-FFF2-40B4-BE49-F238E27FC236}">
                <a16:creationId xmlns:a16="http://schemas.microsoft.com/office/drawing/2014/main" id="{9CCF5155-A21B-1047-A240-C1E60F32C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969"/>
          <a:stretch/>
        </p:blipFill>
        <p:spPr>
          <a:xfrm>
            <a:off x="6096000" y="1684010"/>
            <a:ext cx="5894698" cy="33625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4FC07-C07B-7A4F-B43B-A0C0D0973DD8}"/>
              </a:ext>
            </a:extLst>
          </p:cNvPr>
          <p:cNvSpPr txBox="1"/>
          <p:nvPr/>
        </p:nvSpPr>
        <p:spPr>
          <a:xfrm>
            <a:off x="571501" y="850900"/>
            <a:ext cx="69976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Brock et al, Large scale GAN training for high fidelity natural image synthesis, 2019</a:t>
            </a:r>
          </a:p>
        </p:txBody>
      </p:sp>
    </p:spTree>
    <p:extLst>
      <p:ext uri="{BB962C8B-B14F-4D97-AF65-F5344CB8AC3E}">
        <p14:creationId xmlns:p14="http://schemas.microsoft.com/office/powerpoint/2010/main" val="14571527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5EABF0-B7AA-3943-89B7-2A7F7444D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E2948-B1A2-D145-B704-6332A739B609}" type="slidenum">
              <a:rPr lang="en-US" smtClean="0"/>
              <a:t>36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DDE76-F21B-2741-A4C7-3202426D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Neural Computation – Konstantinos Kamnitsas</a:t>
            </a:r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A5670E5-0E7A-3140-83F8-3C1910D97591}"/>
              </a:ext>
            </a:extLst>
          </p:cNvPr>
          <p:cNvSpPr txBox="1">
            <a:spLocks/>
          </p:cNvSpPr>
          <p:nvPr/>
        </p:nvSpPr>
        <p:spPr>
          <a:xfrm>
            <a:off x="428567" y="1993624"/>
            <a:ext cx="111944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 you very much</a:t>
            </a:r>
          </a:p>
        </p:txBody>
      </p:sp>
    </p:spTree>
    <p:extLst>
      <p:ext uri="{BB962C8B-B14F-4D97-AF65-F5344CB8AC3E}">
        <p14:creationId xmlns:p14="http://schemas.microsoft.com/office/powerpoint/2010/main" val="251405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VAEs: Generating after sampling from a prior p(z)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C96CE1-3F89-8346-B15A-ED833CCAE50A}"/>
              </a:ext>
            </a:extLst>
          </p:cNvPr>
          <p:cNvGrpSpPr/>
          <p:nvPr/>
        </p:nvGrpSpPr>
        <p:grpSpPr>
          <a:xfrm>
            <a:off x="5957945" y="2775859"/>
            <a:ext cx="1522723" cy="1324107"/>
            <a:chOff x="8675617" y="5068529"/>
            <a:chExt cx="1522723" cy="1324107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9BFC7C8-E8E8-1846-B9DC-AE531A2AF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65CE35BF-D9D7-1745-A2CF-436A550D2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BC7D260-DE23-DF43-AE40-127CDAAA7E16}"/>
              </a:ext>
            </a:extLst>
          </p:cNvPr>
          <p:cNvGrpSpPr/>
          <p:nvPr/>
        </p:nvGrpSpPr>
        <p:grpSpPr>
          <a:xfrm>
            <a:off x="844922" y="2271336"/>
            <a:ext cx="4496090" cy="2076142"/>
            <a:chOff x="39852" y="2924477"/>
            <a:chExt cx="4496090" cy="207614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F94D82F-9CDB-B640-8DC2-DC0244AC19C8}"/>
                </a:ext>
              </a:extLst>
            </p:cNvPr>
            <p:cNvGrpSpPr/>
            <p:nvPr/>
          </p:nvGrpSpPr>
          <p:grpSpPr>
            <a:xfrm>
              <a:off x="1584604" y="2924477"/>
              <a:ext cx="2722653" cy="2076142"/>
              <a:chOff x="1067861" y="1577304"/>
              <a:chExt cx="2722653" cy="207614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88F7DE1-246B-9147-B2EA-259208490358}"/>
                  </a:ext>
                </a:extLst>
              </p:cNvPr>
              <p:cNvGrpSpPr/>
              <p:nvPr/>
            </p:nvGrpSpPr>
            <p:grpSpPr>
              <a:xfrm>
                <a:off x="1067861" y="1577304"/>
                <a:ext cx="2521910" cy="2076142"/>
                <a:chOff x="1067861" y="1577304"/>
                <a:chExt cx="2521910" cy="207614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E486329-836F-6A4E-84A9-8F104BDAB888}"/>
                    </a:ext>
                  </a:extLst>
                </p:cNvPr>
                <p:cNvGrpSpPr/>
                <p:nvPr/>
              </p:nvGrpSpPr>
              <p:grpSpPr>
                <a:xfrm>
                  <a:off x="1067861" y="1625361"/>
                  <a:ext cx="2521910" cy="2028085"/>
                  <a:chOff x="1484940" y="959424"/>
                  <a:chExt cx="2521910" cy="2028085"/>
                </a:xfrm>
              </p:grpSpPr>
              <p:sp>
                <p:nvSpPr>
                  <p:cNvPr id="25" name="Rounded Rectangle 24">
                    <a:extLst>
                      <a:ext uri="{FF2B5EF4-FFF2-40B4-BE49-F238E27FC236}">
                        <a16:creationId xmlns:a16="http://schemas.microsoft.com/office/drawing/2014/main" id="{4C3EA24F-FF6A-3947-8D61-6F305B9DCEA4}"/>
                      </a:ext>
                    </a:extLst>
                  </p:cNvPr>
                  <p:cNvSpPr/>
                  <p:nvPr/>
                </p:nvSpPr>
                <p:spPr>
                  <a:xfrm>
                    <a:off x="3048001" y="1459523"/>
                    <a:ext cx="473541" cy="1272809"/>
                  </a:xfrm>
                  <a:prstGeom prst="roundRect">
                    <a:avLst/>
                  </a:prstGeom>
                  <a:noFill/>
                  <a:ln w="41275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5339E0B7-0D7F-4643-B141-A6C1EA4DF2ED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30509" cy="1301256"/>
                    <a:chOff x="2561789" y="1368447"/>
                    <a:chExt cx="1430509" cy="1301256"/>
                  </a:xfrm>
                </p:grpSpPr>
                <p:sp>
                  <p:nvSpPr>
                    <p:cNvPr id="77" name="Oval 76">
                      <a:extLst>
                        <a:ext uri="{FF2B5EF4-FFF2-40B4-BE49-F238E27FC236}">
                          <a16:creationId xmlns:a16="http://schemas.microsoft.com/office/drawing/2014/main" id="{471DA8F5-09D3-F14B-9AF9-0781C20C17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814" y="1526028"/>
                      <a:ext cx="394484" cy="394484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8" name="Straight Arrow Connector 77">
                      <a:extLst>
                        <a:ext uri="{FF2B5EF4-FFF2-40B4-BE49-F238E27FC236}">
                          <a16:creationId xmlns:a16="http://schemas.microsoft.com/office/drawing/2014/main" id="{906C5115-F4D8-654C-854E-173D33381FBF}"/>
                        </a:ext>
                      </a:extLst>
                    </p:cNvPr>
                    <p:cNvCxnSpPr>
                      <a:cxnSpLocks/>
                      <a:stCxn id="66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9464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9" name="Straight Arrow Connector 78">
                      <a:extLst>
                        <a:ext uri="{FF2B5EF4-FFF2-40B4-BE49-F238E27FC236}">
                          <a16:creationId xmlns:a16="http://schemas.microsoft.com/office/drawing/2014/main" id="{B0FC1B6C-A68C-8F44-9CA7-E27ED25DDE95}"/>
                        </a:ext>
                      </a:extLst>
                    </p:cNvPr>
                    <p:cNvCxnSpPr>
                      <a:cxnSpLocks/>
                      <a:stCxn id="65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51268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0" name="Straight Arrow Connector 79">
                      <a:extLst>
                        <a:ext uri="{FF2B5EF4-FFF2-40B4-BE49-F238E27FC236}">
                          <a16:creationId xmlns:a16="http://schemas.microsoft.com/office/drawing/2014/main" id="{621CD065-8FBB-EE42-8AE5-A5FD701C267E}"/>
                        </a:ext>
                      </a:extLst>
                    </p:cNvPr>
                    <p:cNvCxnSpPr>
                      <a:cxnSpLocks/>
                      <a:stCxn id="64" idx="6"/>
                      <a:endCxn id="77" idx="2"/>
                    </p:cNvCxnSpPr>
                    <p:nvPr/>
                  </p:nvCxnSpPr>
                  <p:spPr>
                    <a:xfrm flipV="1">
                      <a:off x="2561789" y="1723270"/>
                      <a:ext cx="1036025" cy="7892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1" name="Straight Arrow Connector 80">
                      <a:extLst>
                        <a:ext uri="{FF2B5EF4-FFF2-40B4-BE49-F238E27FC236}">
                          <a16:creationId xmlns:a16="http://schemas.microsoft.com/office/drawing/2014/main" id="{8134683D-274E-E44E-8CDE-6AF655E26632}"/>
                        </a:ext>
                      </a:extLst>
                    </p:cNvPr>
                    <p:cNvCxnSpPr>
                      <a:cxnSpLocks/>
                      <a:stCxn id="63" idx="6"/>
                      <a:endCxn id="77" idx="2"/>
                    </p:cNvCxnSpPr>
                    <p:nvPr/>
                  </p:nvCxnSpPr>
                  <p:spPr>
                    <a:xfrm>
                      <a:off x="2561789" y="1368447"/>
                      <a:ext cx="1036025" cy="3548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112986B9-FFED-4B4F-B1AD-1B540B0EC90C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1445061" cy="1301256"/>
                    <a:chOff x="2561789" y="1368447"/>
                    <a:chExt cx="1445061" cy="1301256"/>
                  </a:xfrm>
                </p:grpSpPr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BC3DABD5-A7ED-A449-8140-320D4AC8F0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388" y="2230139"/>
                      <a:ext cx="411462" cy="411462"/>
                    </a:xfrm>
                    <a:prstGeom prst="ellipse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3" name="Straight Arrow Connector 72">
                      <a:extLst>
                        <a:ext uri="{FF2B5EF4-FFF2-40B4-BE49-F238E27FC236}">
                          <a16:creationId xmlns:a16="http://schemas.microsoft.com/office/drawing/2014/main" id="{B81CA26D-ABD1-7246-89AF-EB0B63B0DF26}"/>
                        </a:ext>
                      </a:extLst>
                    </p:cNvPr>
                    <p:cNvCxnSpPr>
                      <a:cxnSpLocks/>
                      <a:stCxn id="63" idx="6"/>
                      <a:endCxn id="72" idx="2"/>
                    </p:cNvCxnSpPr>
                    <p:nvPr/>
                  </p:nvCxnSpPr>
                  <p:spPr>
                    <a:xfrm>
                      <a:off x="2561789" y="1368447"/>
                      <a:ext cx="1033599" cy="106742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4" name="Straight Arrow Connector 73">
                      <a:extLst>
                        <a:ext uri="{FF2B5EF4-FFF2-40B4-BE49-F238E27FC236}">
                          <a16:creationId xmlns:a16="http://schemas.microsoft.com/office/drawing/2014/main" id="{872DC5F6-1625-D446-9AE3-8CEDE7BC3A67}"/>
                        </a:ext>
                      </a:extLst>
                    </p:cNvPr>
                    <p:cNvCxnSpPr>
                      <a:cxnSpLocks/>
                      <a:stCxn id="64" idx="6"/>
                      <a:endCxn id="72" idx="2"/>
                    </p:cNvCxnSpPr>
                    <p:nvPr/>
                  </p:nvCxnSpPr>
                  <p:spPr>
                    <a:xfrm>
                      <a:off x="2561789" y="1802199"/>
                      <a:ext cx="1033599" cy="633671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5" name="Straight Arrow Connector 74">
                      <a:extLst>
                        <a:ext uri="{FF2B5EF4-FFF2-40B4-BE49-F238E27FC236}">
                          <a16:creationId xmlns:a16="http://schemas.microsoft.com/office/drawing/2014/main" id="{197C358C-30AE-CC42-A182-536D2057C737}"/>
                        </a:ext>
                      </a:extLst>
                    </p:cNvPr>
                    <p:cNvCxnSpPr>
                      <a:cxnSpLocks/>
                      <a:stCxn id="65" idx="6"/>
                      <a:endCxn id="72" idx="2"/>
                    </p:cNvCxnSpPr>
                    <p:nvPr/>
                  </p:nvCxnSpPr>
                  <p:spPr>
                    <a:xfrm>
                      <a:off x="2561789" y="2235951"/>
                      <a:ext cx="1033599" cy="19991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Straight Arrow Connector 75">
                      <a:extLst>
                        <a:ext uri="{FF2B5EF4-FFF2-40B4-BE49-F238E27FC236}">
                          <a16:creationId xmlns:a16="http://schemas.microsoft.com/office/drawing/2014/main" id="{C0113311-E96B-8C47-BBE3-4EA761624A23}"/>
                        </a:ext>
                      </a:extLst>
                    </p:cNvPr>
                    <p:cNvCxnSpPr>
                      <a:cxnSpLocks/>
                      <a:stCxn id="66" idx="6"/>
                      <a:endCxn id="72" idx="2"/>
                    </p:cNvCxnSpPr>
                    <p:nvPr/>
                  </p:nvCxnSpPr>
                  <p:spPr>
                    <a:xfrm flipV="1">
                      <a:off x="2561789" y="2435870"/>
                      <a:ext cx="1033599" cy="23383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06F4CE86-9799-6144-8076-157091B54228}"/>
                      </a:ext>
                    </a:extLst>
                  </p:cNvPr>
                  <p:cNvGrpSpPr/>
                  <p:nvPr/>
                </p:nvGrpSpPr>
                <p:grpSpPr>
                  <a:xfrm>
                    <a:off x="1484940" y="959424"/>
                    <a:ext cx="293077" cy="2028085"/>
                    <a:chOff x="2602525" y="2883877"/>
                    <a:chExt cx="293077" cy="2028085"/>
                  </a:xfrm>
                </p:grpSpPr>
                <p:sp>
                  <p:nvSpPr>
                    <p:cNvPr id="67" name="Oval 66">
                      <a:extLst>
                        <a:ext uri="{FF2B5EF4-FFF2-40B4-BE49-F238E27FC236}">
                          <a16:creationId xmlns:a16="http://schemas.microsoft.com/office/drawing/2014/main" id="{52275611-5E5E-F844-B6F5-BD7A266B1F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2883877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" name="Oval 67">
                      <a:extLst>
                        <a:ext uri="{FF2B5EF4-FFF2-40B4-BE49-F238E27FC236}">
                          <a16:creationId xmlns:a16="http://schemas.microsoft.com/office/drawing/2014/main" id="{D03DAB3B-31B7-E849-95E8-7E4EECBCDE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317629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" name="Oval 68">
                      <a:extLst>
                        <a:ext uri="{FF2B5EF4-FFF2-40B4-BE49-F238E27FC236}">
                          <a16:creationId xmlns:a16="http://schemas.microsoft.com/office/drawing/2014/main" id="{A9D1E58A-79B1-AB46-946E-003840E7ED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3751381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" name="Oval 69">
                      <a:extLst>
                        <a:ext uri="{FF2B5EF4-FFF2-40B4-BE49-F238E27FC236}">
                          <a16:creationId xmlns:a16="http://schemas.microsoft.com/office/drawing/2014/main" id="{A8D948A7-E55E-0B45-B8F2-5CC69DEEF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185133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1" name="Oval 70">
                      <a:extLst>
                        <a:ext uri="{FF2B5EF4-FFF2-40B4-BE49-F238E27FC236}">
                          <a16:creationId xmlns:a16="http://schemas.microsoft.com/office/drawing/2014/main" id="{40126991-D4AD-1F4B-A49A-1A37EF661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02525" y="4618885"/>
                      <a:ext cx="293077" cy="29307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76E4161-DCD3-A14D-BF98-AE5916A9CB0F}"/>
                      </a:ext>
                    </a:extLst>
                  </p:cNvPr>
                  <p:cNvGrpSpPr/>
                  <p:nvPr/>
                </p:nvGrpSpPr>
                <p:grpSpPr>
                  <a:xfrm>
                    <a:off x="2268712" y="1221908"/>
                    <a:ext cx="293077" cy="1594333"/>
                    <a:chOff x="3386297" y="2885103"/>
                    <a:chExt cx="293077" cy="1594333"/>
                  </a:xfrm>
                  <a:solidFill>
                    <a:schemeClr val="accent1"/>
                  </a:solidFill>
                </p:grpSpPr>
                <p:sp>
                  <p:nvSpPr>
                    <p:cNvPr id="63" name="Oval 62">
                      <a:extLst>
                        <a:ext uri="{FF2B5EF4-FFF2-40B4-BE49-F238E27FC236}">
                          <a16:creationId xmlns:a16="http://schemas.microsoft.com/office/drawing/2014/main" id="{29096E26-26B8-E24F-AF18-0ADE3673A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2885103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4" name="Oval 63">
                      <a:extLst>
                        <a:ext uri="{FF2B5EF4-FFF2-40B4-BE49-F238E27FC236}">
                          <a16:creationId xmlns:a16="http://schemas.microsoft.com/office/drawing/2014/main" id="{09FC1C1A-C0D9-A740-8ADD-746C24C279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318855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5" name="Oval 64">
                      <a:extLst>
                        <a:ext uri="{FF2B5EF4-FFF2-40B4-BE49-F238E27FC236}">
                          <a16:creationId xmlns:a16="http://schemas.microsoft.com/office/drawing/2014/main" id="{3FED13AB-F80E-EF43-8144-03513C9CD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3752607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6" name="Oval 65">
                      <a:extLst>
                        <a:ext uri="{FF2B5EF4-FFF2-40B4-BE49-F238E27FC236}">
                          <a16:creationId xmlns:a16="http://schemas.microsoft.com/office/drawing/2014/main" id="{1D3C2C8E-9BE1-C641-87CC-95910B2F5C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297" y="4186359"/>
                      <a:ext cx="293077" cy="293077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A64FFBB1-576C-024F-9C06-7BBDF565EE27}"/>
                      </a:ext>
                    </a:extLst>
                  </p:cNvPr>
                  <p:cNvGrpSpPr/>
                  <p:nvPr/>
                </p:nvGrpSpPr>
                <p:grpSpPr>
                  <a:xfrm>
                    <a:off x="1778017" y="1105963"/>
                    <a:ext cx="490695" cy="1735008"/>
                    <a:chOff x="1778017" y="1105963"/>
                    <a:chExt cx="490695" cy="1735008"/>
                  </a:xfrm>
                </p:grpSpPr>
                <p:cxnSp>
                  <p:nvCxnSpPr>
                    <p:cNvPr id="43" name="Straight Arrow Connector 42">
                      <a:extLst>
                        <a:ext uri="{FF2B5EF4-FFF2-40B4-BE49-F238E27FC236}">
                          <a16:creationId xmlns:a16="http://schemas.microsoft.com/office/drawing/2014/main" id="{1F02487E-2442-7741-B0F8-1ECECED42981}"/>
                        </a:ext>
                      </a:extLst>
                    </p:cNvPr>
                    <p:cNvCxnSpPr>
                      <a:stCxn id="67" idx="6"/>
                      <a:endCxn id="63" idx="2"/>
                    </p:cNvCxnSpPr>
                    <p:nvPr/>
                  </p:nvCxnSpPr>
                  <p:spPr>
                    <a:xfrm>
                      <a:off x="1778017" y="1105963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4" name="Straight Arrow Connector 43">
                      <a:extLst>
                        <a:ext uri="{FF2B5EF4-FFF2-40B4-BE49-F238E27FC236}">
                          <a16:creationId xmlns:a16="http://schemas.microsoft.com/office/drawing/2014/main" id="{343533A6-7551-AB4F-9818-5802D308BFF0}"/>
                        </a:ext>
                      </a:extLst>
                    </p:cNvPr>
                    <p:cNvCxnSpPr>
                      <a:cxnSpLocks/>
                      <a:stCxn id="67" idx="6"/>
                      <a:endCxn id="64" idx="2"/>
                    </p:cNvCxnSpPr>
                    <p:nvPr/>
                  </p:nvCxnSpPr>
                  <p:spPr>
                    <a:xfrm>
                      <a:off x="1778017" y="1105963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Straight Arrow Connector 44">
                      <a:extLst>
                        <a:ext uri="{FF2B5EF4-FFF2-40B4-BE49-F238E27FC236}">
                          <a16:creationId xmlns:a16="http://schemas.microsoft.com/office/drawing/2014/main" id="{80848585-32F4-8146-BA61-1D8539898109}"/>
                        </a:ext>
                      </a:extLst>
                    </p:cNvPr>
                    <p:cNvCxnSpPr>
                      <a:cxnSpLocks/>
                      <a:stCxn id="67" idx="6"/>
                      <a:endCxn id="65" idx="2"/>
                    </p:cNvCxnSpPr>
                    <p:nvPr/>
                  </p:nvCxnSpPr>
                  <p:spPr>
                    <a:xfrm>
                      <a:off x="1778017" y="1105963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Straight Arrow Connector 45">
                      <a:extLst>
                        <a:ext uri="{FF2B5EF4-FFF2-40B4-BE49-F238E27FC236}">
                          <a16:creationId xmlns:a16="http://schemas.microsoft.com/office/drawing/2014/main" id="{DB430215-F0E0-D04B-ACFE-4CCBDBE927EB}"/>
                        </a:ext>
                      </a:extLst>
                    </p:cNvPr>
                    <p:cNvCxnSpPr>
                      <a:cxnSpLocks/>
                      <a:stCxn id="67" idx="6"/>
                      <a:endCxn id="66" idx="2"/>
                    </p:cNvCxnSpPr>
                    <p:nvPr/>
                  </p:nvCxnSpPr>
                  <p:spPr>
                    <a:xfrm>
                      <a:off x="1778017" y="1105963"/>
                      <a:ext cx="490695" cy="156374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7" name="Straight Arrow Connector 46">
                      <a:extLst>
                        <a:ext uri="{FF2B5EF4-FFF2-40B4-BE49-F238E27FC236}">
                          <a16:creationId xmlns:a16="http://schemas.microsoft.com/office/drawing/2014/main" id="{F5BFFEF9-55B4-6A4B-8A51-E8F035EF6816}"/>
                        </a:ext>
                      </a:extLst>
                    </p:cNvPr>
                    <p:cNvCxnSpPr>
                      <a:cxnSpLocks/>
                      <a:stCxn id="68" idx="6"/>
                      <a:endCxn id="66" idx="2"/>
                    </p:cNvCxnSpPr>
                    <p:nvPr/>
                  </p:nvCxnSpPr>
                  <p:spPr>
                    <a:xfrm>
                      <a:off x="1778017" y="1539715"/>
                      <a:ext cx="490695" cy="112998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" name="Straight Arrow Connector 47">
                      <a:extLst>
                        <a:ext uri="{FF2B5EF4-FFF2-40B4-BE49-F238E27FC236}">
                          <a16:creationId xmlns:a16="http://schemas.microsoft.com/office/drawing/2014/main" id="{A28263FD-0F75-9B40-A4D8-8ABDEA29E6EB}"/>
                        </a:ext>
                      </a:extLst>
                    </p:cNvPr>
                    <p:cNvCxnSpPr>
                      <a:cxnSpLocks/>
                      <a:stCxn id="68" idx="6"/>
                      <a:endCxn id="65" idx="2"/>
                    </p:cNvCxnSpPr>
                    <p:nvPr/>
                  </p:nvCxnSpPr>
                  <p:spPr>
                    <a:xfrm>
                      <a:off x="1778017" y="1539715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" name="Straight Arrow Connector 48">
                      <a:extLst>
                        <a:ext uri="{FF2B5EF4-FFF2-40B4-BE49-F238E27FC236}">
                          <a16:creationId xmlns:a16="http://schemas.microsoft.com/office/drawing/2014/main" id="{409AC029-27E9-964B-8A22-5FD7D8FD4EB5}"/>
                        </a:ext>
                      </a:extLst>
                    </p:cNvPr>
                    <p:cNvCxnSpPr>
                      <a:cxnSpLocks/>
                      <a:stCxn id="68" idx="6"/>
                      <a:endCxn id="64" idx="2"/>
                    </p:cNvCxnSpPr>
                    <p:nvPr/>
                  </p:nvCxnSpPr>
                  <p:spPr>
                    <a:xfrm>
                      <a:off x="1778017" y="1539715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Straight Arrow Connector 49">
                      <a:extLst>
                        <a:ext uri="{FF2B5EF4-FFF2-40B4-BE49-F238E27FC236}">
                          <a16:creationId xmlns:a16="http://schemas.microsoft.com/office/drawing/2014/main" id="{C806FE4A-4229-504D-92F5-F03B518C5C0E}"/>
                        </a:ext>
                      </a:extLst>
                    </p:cNvPr>
                    <p:cNvCxnSpPr>
                      <a:cxnSpLocks/>
                      <a:stCxn id="68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1" name="Straight Arrow Connector 50">
                      <a:extLst>
                        <a:ext uri="{FF2B5EF4-FFF2-40B4-BE49-F238E27FC236}">
                          <a16:creationId xmlns:a16="http://schemas.microsoft.com/office/drawing/2014/main" id="{B0F19D9A-E0CB-5A4C-B435-A06D0520CDE1}"/>
                        </a:ext>
                      </a:extLst>
                    </p:cNvPr>
                    <p:cNvCxnSpPr>
                      <a:cxnSpLocks/>
                      <a:stCxn id="69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Straight Arrow Connector 51">
                      <a:extLst>
                        <a:ext uri="{FF2B5EF4-FFF2-40B4-BE49-F238E27FC236}">
                          <a16:creationId xmlns:a16="http://schemas.microsoft.com/office/drawing/2014/main" id="{960D65E8-3C97-8141-ACCD-10A16C663AB0}"/>
                        </a:ext>
                      </a:extLst>
                    </p:cNvPr>
                    <p:cNvCxnSpPr>
                      <a:cxnSpLocks/>
                      <a:stCxn id="69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Arrow Connector 52">
                      <a:extLst>
                        <a:ext uri="{FF2B5EF4-FFF2-40B4-BE49-F238E27FC236}">
                          <a16:creationId xmlns:a16="http://schemas.microsoft.com/office/drawing/2014/main" id="{64290C76-5502-124E-805C-23170B13849D}"/>
                        </a:ext>
                      </a:extLst>
                    </p:cNvPr>
                    <p:cNvCxnSpPr>
                      <a:cxnSpLocks/>
                      <a:stCxn id="69" idx="6"/>
                      <a:endCxn id="65" idx="2"/>
                    </p:cNvCxnSpPr>
                    <p:nvPr/>
                  </p:nvCxnSpPr>
                  <p:spPr>
                    <a:xfrm>
                      <a:off x="1778017" y="1973467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5BF151C7-06A6-7441-AC3C-5E7847693760}"/>
                        </a:ext>
                      </a:extLst>
                    </p:cNvPr>
                    <p:cNvCxnSpPr>
                      <a:cxnSpLocks/>
                      <a:stCxn id="69" idx="6"/>
                      <a:endCxn id="66" idx="2"/>
                    </p:cNvCxnSpPr>
                    <p:nvPr/>
                  </p:nvCxnSpPr>
                  <p:spPr>
                    <a:xfrm>
                      <a:off x="1778017" y="1973467"/>
                      <a:ext cx="490695" cy="69623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Straight Arrow Connector 54">
                      <a:extLst>
                        <a:ext uri="{FF2B5EF4-FFF2-40B4-BE49-F238E27FC236}">
                          <a16:creationId xmlns:a16="http://schemas.microsoft.com/office/drawing/2014/main" id="{E441936E-FC52-BD48-A754-843E040B41E1}"/>
                        </a:ext>
                      </a:extLst>
                    </p:cNvPr>
                    <p:cNvCxnSpPr>
                      <a:cxnSpLocks/>
                      <a:stCxn id="70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675A9610-0810-4045-BA91-FA011584452D}"/>
                        </a:ext>
                      </a:extLst>
                    </p:cNvPr>
                    <p:cNvCxnSpPr>
                      <a:cxnSpLocks/>
                      <a:stCxn id="70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4CE67565-53AD-804F-A28E-AE17D73493CA}"/>
                        </a:ext>
                      </a:extLst>
                    </p:cNvPr>
                    <p:cNvCxnSpPr>
                      <a:cxnSpLocks/>
                      <a:stCxn id="70" idx="6"/>
                      <a:endCxn id="65" idx="2"/>
                    </p:cNvCxnSpPr>
                    <p:nvPr/>
                  </p:nvCxnSpPr>
                  <p:spPr>
                    <a:xfrm flipV="1">
                      <a:off x="1778017" y="2235951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Straight Arrow Connector 57">
                      <a:extLst>
                        <a:ext uri="{FF2B5EF4-FFF2-40B4-BE49-F238E27FC236}">
                          <a16:creationId xmlns:a16="http://schemas.microsoft.com/office/drawing/2014/main" id="{DCCBE352-F3A8-444C-9D32-9713EFECB4BC}"/>
                        </a:ext>
                      </a:extLst>
                    </p:cNvPr>
                    <p:cNvCxnSpPr>
                      <a:cxnSpLocks/>
                      <a:stCxn id="70" idx="6"/>
                      <a:endCxn id="66" idx="2"/>
                    </p:cNvCxnSpPr>
                    <p:nvPr/>
                  </p:nvCxnSpPr>
                  <p:spPr>
                    <a:xfrm>
                      <a:off x="1778017" y="2407219"/>
                      <a:ext cx="490695" cy="26248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Straight Arrow Connector 58">
                      <a:extLst>
                        <a:ext uri="{FF2B5EF4-FFF2-40B4-BE49-F238E27FC236}">
                          <a16:creationId xmlns:a16="http://schemas.microsoft.com/office/drawing/2014/main" id="{E32E3EB1-D006-F94D-BDFA-74363CF2CB17}"/>
                        </a:ext>
                      </a:extLst>
                    </p:cNvPr>
                    <p:cNvCxnSpPr>
                      <a:cxnSpLocks/>
                      <a:stCxn id="71" idx="6"/>
                      <a:endCxn id="66" idx="2"/>
                    </p:cNvCxnSpPr>
                    <p:nvPr/>
                  </p:nvCxnSpPr>
                  <p:spPr>
                    <a:xfrm flipV="1">
                      <a:off x="1778017" y="2669703"/>
                      <a:ext cx="490695" cy="17126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Straight Arrow Connector 59">
                      <a:extLst>
                        <a:ext uri="{FF2B5EF4-FFF2-40B4-BE49-F238E27FC236}">
                          <a16:creationId xmlns:a16="http://schemas.microsoft.com/office/drawing/2014/main" id="{80D0FFE4-C5A9-0240-AFA3-D43F5C4FC91C}"/>
                        </a:ext>
                      </a:extLst>
                    </p:cNvPr>
                    <p:cNvCxnSpPr>
                      <a:cxnSpLocks/>
                      <a:stCxn id="71" idx="6"/>
                      <a:endCxn id="65" idx="2"/>
                    </p:cNvCxnSpPr>
                    <p:nvPr/>
                  </p:nvCxnSpPr>
                  <p:spPr>
                    <a:xfrm flipV="1">
                      <a:off x="1778017" y="2235951"/>
                      <a:ext cx="490695" cy="60502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Straight Arrow Connector 60">
                      <a:extLst>
                        <a:ext uri="{FF2B5EF4-FFF2-40B4-BE49-F238E27FC236}">
                          <a16:creationId xmlns:a16="http://schemas.microsoft.com/office/drawing/2014/main" id="{B074562E-EA90-C143-BA2E-B495BFE922D6}"/>
                        </a:ext>
                      </a:extLst>
                    </p:cNvPr>
                    <p:cNvCxnSpPr>
                      <a:cxnSpLocks/>
                      <a:stCxn id="71" idx="6"/>
                      <a:endCxn id="64" idx="2"/>
                    </p:cNvCxnSpPr>
                    <p:nvPr/>
                  </p:nvCxnSpPr>
                  <p:spPr>
                    <a:xfrm flipV="1">
                      <a:off x="1778017" y="1802199"/>
                      <a:ext cx="490695" cy="1038772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Arrow Connector 61">
                      <a:extLst>
                        <a:ext uri="{FF2B5EF4-FFF2-40B4-BE49-F238E27FC236}">
                          <a16:creationId xmlns:a16="http://schemas.microsoft.com/office/drawing/2014/main" id="{ED7D78B4-2B79-8042-B447-F97E6F15DF92}"/>
                        </a:ext>
                      </a:extLst>
                    </p:cNvPr>
                    <p:cNvCxnSpPr>
                      <a:cxnSpLocks/>
                      <a:stCxn id="71" idx="6"/>
                      <a:endCxn id="63" idx="2"/>
                    </p:cNvCxnSpPr>
                    <p:nvPr/>
                  </p:nvCxnSpPr>
                  <p:spPr>
                    <a:xfrm flipV="1">
                      <a:off x="1778017" y="1368447"/>
                      <a:ext cx="490695" cy="14725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02CC7CE1-B722-3F41-AD42-43AED70909B6}"/>
                      </a:ext>
                    </a:extLst>
                  </p:cNvPr>
                  <p:cNvGrpSpPr/>
                  <p:nvPr/>
                </p:nvGrpSpPr>
                <p:grpSpPr>
                  <a:xfrm>
                    <a:off x="3103679" y="1540181"/>
                    <a:ext cx="385646" cy="1085544"/>
                    <a:chOff x="3413801" y="3196124"/>
                    <a:chExt cx="385646" cy="1085544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41" name="Oval 40">
                      <a:extLst>
                        <a:ext uri="{FF2B5EF4-FFF2-40B4-BE49-F238E27FC236}">
                          <a16:creationId xmlns:a16="http://schemas.microsoft.com/office/drawing/2014/main" id="{A72D5658-D1E4-D74E-B570-9DC3A2AF82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801" y="3196124"/>
                      <a:ext cx="385646" cy="378930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2" name="Oval 41">
                      <a:extLst>
                        <a:ext uri="{FF2B5EF4-FFF2-40B4-BE49-F238E27FC236}">
                          <a16:creationId xmlns:a16="http://schemas.microsoft.com/office/drawing/2014/main" id="{110427BF-43B2-0A4B-AA6F-9A23C8B9AA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987" y="3904967"/>
                      <a:ext cx="376701" cy="376701"/>
                    </a:xfrm>
                    <a:prstGeom prst="ellipse">
                      <a:avLst/>
                    </a:prstGeom>
                    <a:grp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5E896607-FFB3-6D4A-8572-16808F5EE433}"/>
                      </a:ext>
                    </a:extLst>
                  </p:cNvPr>
                  <p:cNvGrpSpPr/>
                  <p:nvPr/>
                </p:nvGrpSpPr>
                <p:grpSpPr>
                  <a:xfrm>
                    <a:off x="2561789" y="1368447"/>
                    <a:ext cx="545076" cy="1301256"/>
                    <a:chOff x="2409389" y="1216047"/>
                    <a:chExt cx="545076" cy="1301256"/>
                  </a:xfrm>
                </p:grpSpPr>
                <p:cxnSp>
                  <p:nvCxnSpPr>
                    <p:cNvPr id="33" name="Straight Arrow Connector 32">
                      <a:extLst>
                        <a:ext uri="{FF2B5EF4-FFF2-40B4-BE49-F238E27FC236}">
                          <a16:creationId xmlns:a16="http://schemas.microsoft.com/office/drawing/2014/main" id="{D17E4A7E-1691-F244-9322-9D27DDA47173}"/>
                        </a:ext>
                      </a:extLst>
                    </p:cNvPr>
                    <p:cNvCxnSpPr>
                      <a:cxnSpLocks/>
                      <a:stCxn id="63" idx="6"/>
                      <a:endCxn id="41" idx="2"/>
                    </p:cNvCxnSpPr>
                    <p:nvPr/>
                  </p:nvCxnSpPr>
                  <p:spPr>
                    <a:xfrm>
                      <a:off x="2409389" y="1216047"/>
                      <a:ext cx="541890" cy="361199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4" name="Straight Arrow Connector 33">
                      <a:extLst>
                        <a:ext uri="{FF2B5EF4-FFF2-40B4-BE49-F238E27FC236}">
                          <a16:creationId xmlns:a16="http://schemas.microsoft.com/office/drawing/2014/main" id="{2D30713E-596E-9548-9262-0DB4C68FF5A1}"/>
                        </a:ext>
                      </a:extLst>
                    </p:cNvPr>
                    <p:cNvCxnSpPr>
                      <a:cxnSpLocks/>
                      <a:stCxn id="63" idx="6"/>
                      <a:endCxn id="42" idx="2"/>
                    </p:cNvCxnSpPr>
                    <p:nvPr/>
                  </p:nvCxnSpPr>
                  <p:spPr>
                    <a:xfrm>
                      <a:off x="2409389" y="1216047"/>
                      <a:ext cx="545076" cy="10689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Arrow Connector 34">
                      <a:extLst>
                        <a:ext uri="{FF2B5EF4-FFF2-40B4-BE49-F238E27FC236}">
                          <a16:creationId xmlns:a16="http://schemas.microsoft.com/office/drawing/2014/main" id="{99AD0558-169F-2547-BB5C-09C5F0D99E08}"/>
                        </a:ext>
                      </a:extLst>
                    </p:cNvPr>
                    <p:cNvCxnSpPr>
                      <a:cxnSpLocks/>
                      <a:stCxn id="64" idx="6"/>
                      <a:endCxn id="42" idx="2"/>
                    </p:cNvCxnSpPr>
                    <p:nvPr/>
                  </p:nvCxnSpPr>
                  <p:spPr>
                    <a:xfrm>
                      <a:off x="2409389" y="1649799"/>
                      <a:ext cx="545076" cy="635176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Arrow Connector 35">
                      <a:extLst>
                        <a:ext uri="{FF2B5EF4-FFF2-40B4-BE49-F238E27FC236}">
                          <a16:creationId xmlns:a16="http://schemas.microsoft.com/office/drawing/2014/main" id="{2D5A273F-3BC8-D243-B87A-A2B19AEF92D0}"/>
                        </a:ext>
                      </a:extLst>
                    </p:cNvPr>
                    <p:cNvCxnSpPr>
                      <a:cxnSpLocks/>
                      <a:stCxn id="64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7255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Straight Arrow Connector 36">
                      <a:extLst>
                        <a:ext uri="{FF2B5EF4-FFF2-40B4-BE49-F238E27FC236}">
                          <a16:creationId xmlns:a16="http://schemas.microsoft.com/office/drawing/2014/main" id="{9CAC682B-4BFD-D148-97C1-16E0856B4072}"/>
                        </a:ext>
                      </a:extLst>
                    </p:cNvPr>
                    <p:cNvCxnSpPr>
                      <a:cxnSpLocks/>
                      <a:stCxn id="65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506305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" name="Straight Arrow Connector 37">
                      <a:extLst>
                        <a:ext uri="{FF2B5EF4-FFF2-40B4-BE49-F238E27FC236}">
                          <a16:creationId xmlns:a16="http://schemas.microsoft.com/office/drawing/2014/main" id="{83886BBC-1698-1B49-81D1-DAAA6B22142B}"/>
                        </a:ext>
                      </a:extLst>
                    </p:cNvPr>
                    <p:cNvCxnSpPr>
                      <a:cxnSpLocks/>
                      <a:stCxn id="65" idx="6"/>
                      <a:endCxn id="42" idx="2"/>
                    </p:cNvCxnSpPr>
                    <p:nvPr/>
                  </p:nvCxnSpPr>
                  <p:spPr>
                    <a:xfrm>
                      <a:off x="2409389" y="2083551"/>
                      <a:ext cx="545076" cy="201424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Arrow Connector 38">
                      <a:extLst>
                        <a:ext uri="{FF2B5EF4-FFF2-40B4-BE49-F238E27FC236}">
                          <a16:creationId xmlns:a16="http://schemas.microsoft.com/office/drawing/2014/main" id="{A7F53302-92A8-024B-BA80-D09BCD0C725A}"/>
                        </a:ext>
                      </a:extLst>
                    </p:cNvPr>
                    <p:cNvCxnSpPr>
                      <a:cxnSpLocks/>
                      <a:stCxn id="66" idx="6"/>
                      <a:endCxn id="41" idx="2"/>
                    </p:cNvCxnSpPr>
                    <p:nvPr/>
                  </p:nvCxnSpPr>
                  <p:spPr>
                    <a:xfrm flipV="1">
                      <a:off x="2409389" y="1577246"/>
                      <a:ext cx="541890" cy="940057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0" name="Straight Arrow Connector 39">
                      <a:extLst>
                        <a:ext uri="{FF2B5EF4-FFF2-40B4-BE49-F238E27FC236}">
                          <a16:creationId xmlns:a16="http://schemas.microsoft.com/office/drawing/2014/main" id="{FF4E42B3-E530-3B4A-ACF5-C56ED38A78F6}"/>
                        </a:ext>
                      </a:extLst>
                    </p:cNvPr>
                    <p:cNvCxnSpPr>
                      <a:cxnSpLocks/>
                      <a:stCxn id="66" idx="6"/>
                      <a:endCxn id="42" idx="2"/>
                    </p:cNvCxnSpPr>
                    <p:nvPr/>
                  </p:nvCxnSpPr>
                  <p:spPr>
                    <a:xfrm flipV="1">
                      <a:off x="2409389" y="2284975"/>
                      <a:ext cx="545076" cy="232328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8E1EADB0-68A6-9D49-A5FC-FDB51651F5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520297" y="1577304"/>
                  <a:ext cx="318997" cy="357663"/>
                </a:xfrm>
                <a:prstGeom prst="rect">
                  <a:avLst/>
                </a:prstGeom>
              </p:spPr>
            </p:pic>
          </p:grp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A19F9A1-D32F-374B-99E6-EA2EEA8B85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6364" y="2264888"/>
                <a:ext cx="297387" cy="29198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77BD3DF-6DAD-254B-A997-6AC9007CBF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12947" y="2248208"/>
                <a:ext cx="316095" cy="310348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5698516-C68F-6C42-BAF2-8B3646BC2C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21588" y="2974212"/>
                <a:ext cx="317916" cy="312136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214E50F-2819-6E4C-BE7C-B5D17CE441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35427" y="2981828"/>
                <a:ext cx="285991" cy="280791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56AA9C0-9295-C844-980C-6418C1FCA8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94059" y="1807978"/>
                <a:ext cx="524369" cy="231698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173DFFEC-CD56-3A49-AC6C-652DBC61D0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10902" y="1809045"/>
                <a:ext cx="579612" cy="262205"/>
              </a:xfrm>
              <a:prstGeom prst="rect">
                <a:avLst/>
              </a:prstGeom>
            </p:spPr>
          </p:pic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BA33296-0FFE-F14C-9AE8-22125CA9100F}"/>
                  </a:ext>
                </a:extLst>
              </p:cNvPr>
              <p:cNvSpPr/>
              <p:nvPr/>
            </p:nvSpPr>
            <p:spPr>
              <a:xfrm>
                <a:off x="3172389" y="2097385"/>
                <a:ext cx="473541" cy="1313437"/>
              </a:xfrm>
              <a:prstGeom prst="roundRect">
                <a:avLst/>
              </a:prstGeom>
              <a:noFill/>
              <a:ln w="412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82" name="Picture 81" descr="A picture containing text, keyboard, electronics, typewriter&#10;&#10;Description automatically generated">
              <a:extLst>
                <a:ext uri="{FF2B5EF4-FFF2-40B4-BE49-F238E27FC236}">
                  <a16:creationId xmlns:a16="http://schemas.microsoft.com/office/drawing/2014/main" id="{59763560-A819-AA47-B0B9-C4AF0CC94E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54555"/>
            <a:stretch/>
          </p:blipFill>
          <p:spPr>
            <a:xfrm>
              <a:off x="39852" y="3356591"/>
              <a:ext cx="1386377" cy="1417486"/>
            </a:xfrm>
            <a:prstGeom prst="rect">
              <a:avLst/>
            </a:prstGeom>
          </p:spPr>
        </p:pic>
        <p:sp>
          <p:nvSpPr>
            <p:cNvPr id="83" name="Right Arrow 82">
              <a:extLst>
                <a:ext uri="{FF2B5EF4-FFF2-40B4-BE49-F238E27FC236}">
                  <a16:creationId xmlns:a16="http://schemas.microsoft.com/office/drawing/2014/main" id="{FD4F8DB5-AC6E-444C-855D-88E535C5C730}"/>
                </a:ext>
              </a:extLst>
            </p:cNvPr>
            <p:cNvSpPr/>
            <p:nvPr/>
          </p:nvSpPr>
          <p:spPr>
            <a:xfrm>
              <a:off x="4277095" y="3878676"/>
              <a:ext cx="258847" cy="373315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2B317ED5-2738-BC4E-849C-F9346EB27114}"/>
              </a:ext>
            </a:extLst>
          </p:cNvPr>
          <p:cNvSpPr/>
          <p:nvPr/>
        </p:nvSpPr>
        <p:spPr>
          <a:xfrm>
            <a:off x="626839" y="1826542"/>
            <a:ext cx="4806793" cy="3200400"/>
          </a:xfrm>
          <a:prstGeom prst="rect">
            <a:avLst/>
          </a:prstGeom>
          <a:solidFill>
            <a:schemeClr val="bg1">
              <a:alpha val="8480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306F3BF-6C22-A749-BA28-8AD8BA2C1B50}"/>
              </a:ext>
            </a:extLst>
          </p:cNvPr>
          <p:cNvGrpSpPr/>
          <p:nvPr/>
        </p:nvGrpSpPr>
        <p:grpSpPr>
          <a:xfrm>
            <a:off x="7525052" y="2553273"/>
            <a:ext cx="3688441" cy="1588985"/>
            <a:chOff x="6719982" y="3206414"/>
            <a:chExt cx="3688441" cy="1588985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80DF6153-E203-4E42-94D0-E697F777640E}"/>
                </a:ext>
              </a:extLst>
            </p:cNvPr>
            <p:cNvGrpSpPr/>
            <p:nvPr/>
          </p:nvGrpSpPr>
          <p:grpSpPr>
            <a:xfrm>
              <a:off x="6719982" y="3206414"/>
              <a:ext cx="2810565" cy="1588985"/>
              <a:chOff x="8262558" y="4454729"/>
              <a:chExt cx="2810565" cy="1588985"/>
            </a:xfrm>
          </p:grpSpPr>
          <p:pic>
            <p:nvPicPr>
              <p:cNvPr id="86" name="Picture 85" descr="Diagram&#10;&#10;Description automatically generated">
                <a:extLst>
                  <a:ext uri="{FF2B5EF4-FFF2-40B4-BE49-F238E27FC236}">
                    <a16:creationId xmlns:a16="http://schemas.microsoft.com/office/drawing/2014/main" id="{AA5F3235-D9AF-FE4D-BED7-2E6E921C35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D43F7D0-DB64-3942-BB97-D79ED16DD743}"/>
                  </a:ext>
                </a:extLst>
              </p:cNvPr>
              <p:cNvSpPr txBox="1"/>
              <p:nvPr/>
            </p:nvSpPr>
            <p:spPr>
              <a:xfrm>
                <a:off x="8439188" y="4945781"/>
                <a:ext cx="79787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0B0A43C-AD19-A04F-BAD2-D249F49404F0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65DC555A-58F8-AC4F-AF14-6A65BCE440C5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DBA8DF0-A5AB-D04D-9758-6D79307DB9A2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AF30CC52-FBFA-6E42-B50C-A262B011B8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398957" y="5142469"/>
                <a:ext cx="215900" cy="330200"/>
              </a:xfrm>
              <a:prstGeom prst="rect">
                <a:avLst/>
              </a:prstGeom>
            </p:spPr>
          </p:pic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38F0206A-06C7-A344-9D01-2861F1899D50}"/>
                  </a:ext>
                </a:extLst>
              </p:cNvPr>
              <p:cNvSpPr/>
              <p:nvPr/>
            </p:nvSpPr>
            <p:spPr>
              <a:xfrm>
                <a:off x="8262558" y="5250151"/>
                <a:ext cx="1062553" cy="115774"/>
              </a:xfrm>
              <a:custGeom>
                <a:avLst/>
                <a:gdLst>
                  <a:gd name="connsiteX0" fmla="*/ 0 w 532435"/>
                  <a:gd name="connsiteY0" fmla="*/ 116402 h 164181"/>
                  <a:gd name="connsiteX1" fmla="*/ 150471 w 532435"/>
                  <a:gd name="connsiteY1" fmla="*/ 655 h 164181"/>
                  <a:gd name="connsiteX2" fmla="*/ 266218 w 532435"/>
                  <a:gd name="connsiteY2" fmla="*/ 162700 h 164181"/>
                  <a:gd name="connsiteX3" fmla="*/ 416688 w 532435"/>
                  <a:gd name="connsiteY3" fmla="*/ 81678 h 164181"/>
                  <a:gd name="connsiteX4" fmla="*/ 532435 w 532435"/>
                  <a:gd name="connsiteY4" fmla="*/ 93252 h 164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2435" h="164181">
                    <a:moveTo>
                      <a:pt x="0" y="116402"/>
                    </a:moveTo>
                    <a:cubicBezTo>
                      <a:pt x="53050" y="54670"/>
                      <a:pt x="106101" y="-7061"/>
                      <a:pt x="150471" y="655"/>
                    </a:cubicBezTo>
                    <a:cubicBezTo>
                      <a:pt x="194841" y="8371"/>
                      <a:pt x="221849" y="149196"/>
                      <a:pt x="266218" y="162700"/>
                    </a:cubicBezTo>
                    <a:cubicBezTo>
                      <a:pt x="310587" y="176204"/>
                      <a:pt x="372318" y="93253"/>
                      <a:pt x="416688" y="81678"/>
                    </a:cubicBezTo>
                    <a:cubicBezTo>
                      <a:pt x="461058" y="70103"/>
                      <a:pt x="435979" y="89394"/>
                      <a:pt x="532435" y="93252"/>
                    </a:cubicBezTo>
                  </a:path>
                </a:pathLst>
              </a:custGeom>
              <a:noFill/>
              <a:ln w="34925">
                <a:solidFill>
                  <a:schemeClr val="tx1"/>
                </a:solidFill>
                <a:tailEnd type="arrow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3EB824D9-F4E0-0941-80AF-AA12B11D9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653042" y="3331612"/>
              <a:ext cx="755381" cy="367751"/>
            </a:xfrm>
            <a:prstGeom prst="rect">
              <a:avLst/>
            </a:pr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8859A57E-E879-D444-82C3-61D00CBE96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220" t="69757" r="-1632" b="25928"/>
            <a:stretch/>
          </p:blipFill>
          <p:spPr>
            <a:xfrm>
              <a:off x="9755265" y="3779023"/>
              <a:ext cx="516834" cy="510233"/>
            </a:xfrm>
            <a:prstGeom prst="rect">
              <a:avLst/>
            </a:prstGeom>
          </p:spPr>
        </p:pic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898C62F-5D65-F949-9F07-D731417DC104}"/>
              </a:ext>
            </a:extLst>
          </p:cNvPr>
          <p:cNvGrpSpPr/>
          <p:nvPr/>
        </p:nvGrpSpPr>
        <p:grpSpPr>
          <a:xfrm>
            <a:off x="5611863" y="2115397"/>
            <a:ext cx="2517094" cy="615329"/>
            <a:chOff x="8852019" y="4515646"/>
            <a:chExt cx="2517094" cy="615329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249E84A3-031B-9F47-A845-AF43CBE3E419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25C82CF7-176C-4541-94CF-78F3B3BAA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9605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Generative Adversarial Network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60617D3-A48E-1E4B-9752-69E79EEE3EA2}"/>
              </a:ext>
            </a:extLst>
          </p:cNvPr>
          <p:cNvGrpSpPr/>
          <p:nvPr/>
        </p:nvGrpSpPr>
        <p:grpSpPr>
          <a:xfrm>
            <a:off x="1205133" y="3255983"/>
            <a:ext cx="2734479" cy="1398866"/>
            <a:chOff x="1650501" y="3297556"/>
            <a:chExt cx="2734479" cy="13988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8BBD10-7360-7740-ABEC-0A465A59EAEB}"/>
                </a:ext>
              </a:extLst>
            </p:cNvPr>
            <p:cNvSpPr txBox="1"/>
            <p:nvPr/>
          </p:nvSpPr>
          <p:spPr>
            <a:xfrm>
              <a:off x="1650501" y="4327090"/>
              <a:ext cx="27344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Can be multi-dimensional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FA53989-FEBF-2042-BC8B-07BBE97BB4A4}"/>
                </a:ext>
              </a:extLst>
            </p:cNvPr>
            <p:cNvCxnSpPr>
              <a:stCxn id="4" idx="0"/>
            </p:cNvCxnSpPr>
            <p:nvPr/>
          </p:nvCxnSpPr>
          <p:spPr>
            <a:xfrm flipV="1">
              <a:off x="3017741" y="3297556"/>
              <a:ext cx="604902" cy="1029534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ash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0E9C95CF-6D41-C740-8D9A-AB159CEE324A}"/>
                </a:ext>
              </a:extLst>
            </p:cNvPr>
            <p:cNvCxnSpPr>
              <a:cxnSpLocks/>
              <a:stCxn id="4" idx="0"/>
            </p:cNvCxnSpPr>
            <p:nvPr/>
          </p:nvCxnSpPr>
          <p:spPr>
            <a:xfrm flipH="1" flipV="1">
              <a:off x="2654358" y="3717035"/>
              <a:ext cx="363383" cy="610055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ash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B4B57260-85D1-B54B-B057-B5CD309D80F5}"/>
              </a:ext>
            </a:extLst>
          </p:cNvPr>
          <p:cNvGrpSpPr/>
          <p:nvPr/>
        </p:nvGrpSpPr>
        <p:grpSpPr>
          <a:xfrm>
            <a:off x="2166191" y="2128050"/>
            <a:ext cx="2673828" cy="1588985"/>
            <a:chOff x="2618244" y="2544360"/>
            <a:chExt cx="2673828" cy="1588985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95513C7B-2C6E-8148-A6EA-4840AB90DB4F}"/>
                </a:ext>
              </a:extLst>
            </p:cNvPr>
            <p:cNvGrpSpPr/>
            <p:nvPr/>
          </p:nvGrpSpPr>
          <p:grpSpPr>
            <a:xfrm>
              <a:off x="2618244" y="2544360"/>
              <a:ext cx="2673828" cy="1588985"/>
              <a:chOff x="8399295" y="4454729"/>
              <a:chExt cx="2673828" cy="1588985"/>
            </a:xfrm>
          </p:grpSpPr>
          <p:pic>
            <p:nvPicPr>
              <p:cNvPr id="100" name="Picture 99" descr="Diagram&#10;&#10;Description automatically generated">
                <a:extLst>
                  <a:ext uri="{FF2B5EF4-FFF2-40B4-BE49-F238E27FC236}">
                    <a16:creationId xmlns:a16="http://schemas.microsoft.com/office/drawing/2014/main" id="{1C22672C-96E3-AB4A-B008-CF8DCE1291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1D6846C-BB11-F640-ADB6-15CA24FE7900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4B93840C-B1F2-C34E-BB48-6F9031F3BFB4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A1F3774B-AC69-A544-AF00-544C85EF70CF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5A8C122A-E55C-A54B-AD27-4CC8705F03FD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4D2CF6CE-36A3-B047-BE3E-DC228A275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F1FA0242-C749-ED4B-A0B2-FD5AF1E22C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1215" y="2487189"/>
            <a:ext cx="633390" cy="630511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C3BFD2DE-1388-BB48-98E2-B29B7E97D42F}"/>
              </a:ext>
            </a:extLst>
          </p:cNvPr>
          <p:cNvSpPr txBox="1"/>
          <p:nvPr/>
        </p:nvSpPr>
        <p:spPr>
          <a:xfrm>
            <a:off x="2968806" y="1641985"/>
            <a:ext cx="2040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5B60BCB6-5975-CE4B-80D7-7CEF1F687F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3134" y="2132364"/>
            <a:ext cx="363913" cy="29113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A4B065D5-3EFE-8F49-A0B3-45EBA8AFEA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9368" y="2199324"/>
            <a:ext cx="599020" cy="254756"/>
          </a:xfrm>
          <a:prstGeom prst="rect">
            <a:avLst/>
          </a:prstGeom>
        </p:spPr>
      </p:pic>
      <p:sp>
        <p:nvSpPr>
          <p:cNvPr id="124" name="Freeform 123">
            <a:extLst>
              <a:ext uri="{FF2B5EF4-FFF2-40B4-BE49-F238E27FC236}">
                <a16:creationId xmlns:a16="http://schemas.microsoft.com/office/drawing/2014/main" id="{CC616BAC-B38E-774A-A995-80731985D517}"/>
              </a:ext>
            </a:extLst>
          </p:cNvPr>
          <p:cNvSpPr/>
          <p:nvPr/>
        </p:nvSpPr>
        <p:spPr>
          <a:xfrm>
            <a:off x="2228722" y="2923472"/>
            <a:ext cx="863285" cy="91588"/>
          </a:xfrm>
          <a:custGeom>
            <a:avLst/>
            <a:gdLst>
              <a:gd name="connsiteX0" fmla="*/ 0 w 532435"/>
              <a:gd name="connsiteY0" fmla="*/ 116402 h 164181"/>
              <a:gd name="connsiteX1" fmla="*/ 150471 w 532435"/>
              <a:gd name="connsiteY1" fmla="*/ 655 h 164181"/>
              <a:gd name="connsiteX2" fmla="*/ 266218 w 532435"/>
              <a:gd name="connsiteY2" fmla="*/ 162700 h 164181"/>
              <a:gd name="connsiteX3" fmla="*/ 416688 w 532435"/>
              <a:gd name="connsiteY3" fmla="*/ 81678 h 164181"/>
              <a:gd name="connsiteX4" fmla="*/ 532435 w 532435"/>
              <a:gd name="connsiteY4" fmla="*/ 93252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435" h="164181">
                <a:moveTo>
                  <a:pt x="0" y="116402"/>
                </a:moveTo>
                <a:cubicBezTo>
                  <a:pt x="53050" y="54670"/>
                  <a:pt x="106101" y="-7061"/>
                  <a:pt x="150471" y="655"/>
                </a:cubicBezTo>
                <a:cubicBezTo>
                  <a:pt x="194841" y="8371"/>
                  <a:pt x="221849" y="149196"/>
                  <a:pt x="266218" y="162700"/>
                </a:cubicBezTo>
                <a:cubicBezTo>
                  <a:pt x="310587" y="176204"/>
                  <a:pt x="372318" y="93253"/>
                  <a:pt x="416688" y="81678"/>
                </a:cubicBezTo>
                <a:cubicBezTo>
                  <a:pt x="461058" y="70103"/>
                  <a:pt x="435979" y="89394"/>
                  <a:pt x="532435" y="93252"/>
                </a:cubicBezTo>
              </a:path>
            </a:pathLst>
          </a:custGeom>
          <a:noFill/>
          <a:ln w="34925">
            <a:solidFill>
              <a:schemeClr val="tx1"/>
            </a:solidFill>
            <a:tailEnd type="arrow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6A40DF38-F39F-7844-8FC4-3BD1FC0D3024}"/>
              </a:ext>
            </a:extLst>
          </p:cNvPr>
          <p:cNvGrpSpPr/>
          <p:nvPr/>
        </p:nvGrpSpPr>
        <p:grpSpPr>
          <a:xfrm>
            <a:off x="739995" y="2269518"/>
            <a:ext cx="1522723" cy="1324107"/>
            <a:chOff x="8675617" y="5068529"/>
            <a:chExt cx="1522723" cy="1324107"/>
          </a:xfrm>
        </p:grpSpPr>
        <p:pic>
          <p:nvPicPr>
            <p:cNvPr id="126" name="Picture 125" descr="Chart&#10;&#10;Description automatically generated">
              <a:extLst>
                <a:ext uri="{FF2B5EF4-FFF2-40B4-BE49-F238E27FC236}">
                  <a16:creationId xmlns:a16="http://schemas.microsoft.com/office/drawing/2014/main" id="{75F41753-7639-FA47-B121-428EBFCCF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127" name="Picture 126" descr="Chart&#10;&#10;Description automatically generated">
              <a:extLst>
                <a:ext uri="{FF2B5EF4-FFF2-40B4-BE49-F238E27FC236}">
                  <a16:creationId xmlns:a16="http://schemas.microsoft.com/office/drawing/2014/main" id="{E6250FDE-06B9-0D43-BA20-A0C1E2F507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517D9ECE-5A65-FB41-84E3-23915F049C5D}"/>
              </a:ext>
            </a:extLst>
          </p:cNvPr>
          <p:cNvGrpSpPr/>
          <p:nvPr/>
        </p:nvGrpSpPr>
        <p:grpSpPr>
          <a:xfrm>
            <a:off x="393913" y="1609056"/>
            <a:ext cx="2517094" cy="615329"/>
            <a:chOff x="8852019" y="4515646"/>
            <a:chExt cx="2517094" cy="615329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AEDE7143-6BB8-444C-B05F-74EBE16DFA24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255EB575-FC60-834E-B2B3-0B601BA28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8784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Generative Adversarial Network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0FE04825-7DC4-794A-ACFA-3C5124B3E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438" y="2256196"/>
            <a:ext cx="711503" cy="701888"/>
          </a:xfrm>
          <a:prstGeom prst="rect">
            <a:avLst/>
          </a:prstGeom>
        </p:spPr>
      </p:pic>
      <p:grpSp>
        <p:nvGrpSpPr>
          <p:cNvPr id="98" name="Group 97">
            <a:extLst>
              <a:ext uri="{FF2B5EF4-FFF2-40B4-BE49-F238E27FC236}">
                <a16:creationId xmlns:a16="http://schemas.microsoft.com/office/drawing/2014/main" id="{E45EB98B-28E7-4548-8966-5AEE673DD2FE}"/>
              </a:ext>
            </a:extLst>
          </p:cNvPr>
          <p:cNvGrpSpPr/>
          <p:nvPr/>
        </p:nvGrpSpPr>
        <p:grpSpPr>
          <a:xfrm>
            <a:off x="2166191" y="2128050"/>
            <a:ext cx="2673828" cy="1588985"/>
            <a:chOff x="2618244" y="2544360"/>
            <a:chExt cx="2673828" cy="1588985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01D93788-5396-AF44-932A-30EF523B7A0D}"/>
                </a:ext>
              </a:extLst>
            </p:cNvPr>
            <p:cNvGrpSpPr/>
            <p:nvPr/>
          </p:nvGrpSpPr>
          <p:grpSpPr>
            <a:xfrm>
              <a:off x="2618244" y="2544360"/>
              <a:ext cx="2673828" cy="1588985"/>
              <a:chOff x="8399295" y="4454729"/>
              <a:chExt cx="2673828" cy="1588985"/>
            </a:xfrm>
          </p:grpSpPr>
          <p:pic>
            <p:nvPicPr>
              <p:cNvPr id="104" name="Picture 103" descr="Diagram&#10;&#10;Description automatically generated">
                <a:extLst>
                  <a:ext uri="{FF2B5EF4-FFF2-40B4-BE49-F238E27FC236}">
                    <a16:creationId xmlns:a16="http://schemas.microsoft.com/office/drawing/2014/main" id="{50549012-48FE-A04E-838E-6C7A43E2B6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97710DEA-FC58-1846-A0CD-03EBA4EE18A0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F8C6EE65-34E9-7D49-A126-5392B7111555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740482E-FE22-C045-838B-0C5F73826725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C83A3979-5CCD-6A45-8736-09042A8B07E1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85E4DDA9-0C93-EA4A-9FCC-F3678F4F0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111" name="Picture 110">
            <a:extLst>
              <a:ext uri="{FF2B5EF4-FFF2-40B4-BE49-F238E27FC236}">
                <a16:creationId xmlns:a16="http://schemas.microsoft.com/office/drawing/2014/main" id="{D2BD03E5-63A4-814B-A888-D1FD5C83DE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1215" y="2487189"/>
            <a:ext cx="633390" cy="630511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B14A8148-A6A5-E744-A7C8-F881CC6881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84170" y="2822812"/>
            <a:ext cx="662970" cy="66297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FCF921B4-96A3-DC45-B9F4-60565AC57F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09585" y="3190894"/>
            <a:ext cx="705122" cy="701888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40DC0280-4D37-B94D-9D70-E81C22C12F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73264" y="3271785"/>
            <a:ext cx="595554" cy="584775"/>
          </a:xfrm>
          <a:prstGeom prst="rect">
            <a:avLst/>
          </a:prstGeom>
        </p:spPr>
      </p:pic>
      <p:sp>
        <p:nvSpPr>
          <p:cNvPr id="123" name="TextBox 122">
            <a:extLst>
              <a:ext uri="{FF2B5EF4-FFF2-40B4-BE49-F238E27FC236}">
                <a16:creationId xmlns:a16="http://schemas.microsoft.com/office/drawing/2014/main" id="{3C2060DF-6F5D-254C-868F-BB50449EBC8C}"/>
              </a:ext>
            </a:extLst>
          </p:cNvPr>
          <p:cNvSpPr txBox="1"/>
          <p:nvPr/>
        </p:nvSpPr>
        <p:spPr>
          <a:xfrm>
            <a:off x="2968806" y="1641985"/>
            <a:ext cx="2040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pic>
        <p:nvPicPr>
          <p:cNvPr id="124" name="Picture 123">
            <a:extLst>
              <a:ext uri="{FF2B5EF4-FFF2-40B4-BE49-F238E27FC236}">
                <a16:creationId xmlns:a16="http://schemas.microsoft.com/office/drawing/2014/main" id="{5F971F25-9958-FE42-94F7-01D576B5AF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53134" y="2132364"/>
            <a:ext cx="363913" cy="291130"/>
          </a:xfrm>
          <a:prstGeom prst="rect">
            <a:avLst/>
          </a:prstGeom>
        </p:spPr>
      </p:pic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ED7A4D4-2417-B643-9084-1CCBDB56CB32}"/>
              </a:ext>
            </a:extLst>
          </p:cNvPr>
          <p:cNvGrpSpPr/>
          <p:nvPr/>
        </p:nvGrpSpPr>
        <p:grpSpPr>
          <a:xfrm>
            <a:off x="4939900" y="1395141"/>
            <a:ext cx="1579980" cy="716110"/>
            <a:chOff x="5471746" y="1395141"/>
            <a:chExt cx="1579980" cy="716110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EA1C8F3F-5A97-F744-B950-E270A6C90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945449" y="1395141"/>
              <a:ext cx="791850" cy="357298"/>
            </a:xfrm>
            <a:prstGeom prst="rect">
              <a:avLst/>
            </a:prstGeom>
          </p:spPr>
        </p:pic>
        <p:sp>
          <p:nvSpPr>
            <p:cNvPr id="127" name="Left Brace 126">
              <a:extLst>
                <a:ext uri="{FF2B5EF4-FFF2-40B4-BE49-F238E27FC236}">
                  <a16:creationId xmlns:a16="http://schemas.microsoft.com/office/drawing/2014/main" id="{48E47984-A23D-1547-A9A5-80CFCEC29196}"/>
                </a:ext>
              </a:extLst>
            </p:cNvPr>
            <p:cNvSpPr/>
            <p:nvPr/>
          </p:nvSpPr>
          <p:spPr>
            <a:xfrm rot="5400000">
              <a:off x="6116171" y="1175696"/>
              <a:ext cx="291130" cy="1579980"/>
            </a:xfrm>
            <a:prstGeom prst="leftBrace">
              <a:avLst>
                <a:gd name="adj1" fmla="val 71909"/>
                <a:gd name="adj2" fmla="val 50000"/>
              </a:avLst>
            </a:prstGeom>
            <a:ln w="254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616498B1-DC1F-EB43-9813-5AFC355BE615}"/>
              </a:ext>
            </a:extLst>
          </p:cNvPr>
          <p:cNvSpPr txBox="1"/>
          <p:nvPr/>
        </p:nvSpPr>
        <p:spPr>
          <a:xfrm>
            <a:off x="6494941" y="1203970"/>
            <a:ext cx="421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Generated data are samples from the *model’s* probability density function of x</a:t>
            </a:r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0C46908B-5EE6-AF4B-A481-BD6D43AB953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9368" y="2199324"/>
            <a:ext cx="599020" cy="254756"/>
          </a:xfrm>
          <a:prstGeom prst="rect">
            <a:avLst/>
          </a:prstGeom>
        </p:spPr>
      </p:pic>
      <p:sp>
        <p:nvSpPr>
          <p:cNvPr id="145" name="Freeform 144">
            <a:extLst>
              <a:ext uri="{FF2B5EF4-FFF2-40B4-BE49-F238E27FC236}">
                <a16:creationId xmlns:a16="http://schemas.microsoft.com/office/drawing/2014/main" id="{6B6FD9ED-7E9E-0C48-969A-1B73F2E6419B}"/>
              </a:ext>
            </a:extLst>
          </p:cNvPr>
          <p:cNvSpPr/>
          <p:nvPr/>
        </p:nvSpPr>
        <p:spPr>
          <a:xfrm>
            <a:off x="2228722" y="2923472"/>
            <a:ext cx="863285" cy="91588"/>
          </a:xfrm>
          <a:custGeom>
            <a:avLst/>
            <a:gdLst>
              <a:gd name="connsiteX0" fmla="*/ 0 w 532435"/>
              <a:gd name="connsiteY0" fmla="*/ 116402 h 164181"/>
              <a:gd name="connsiteX1" fmla="*/ 150471 w 532435"/>
              <a:gd name="connsiteY1" fmla="*/ 655 h 164181"/>
              <a:gd name="connsiteX2" fmla="*/ 266218 w 532435"/>
              <a:gd name="connsiteY2" fmla="*/ 162700 h 164181"/>
              <a:gd name="connsiteX3" fmla="*/ 416688 w 532435"/>
              <a:gd name="connsiteY3" fmla="*/ 81678 h 164181"/>
              <a:gd name="connsiteX4" fmla="*/ 532435 w 532435"/>
              <a:gd name="connsiteY4" fmla="*/ 93252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435" h="164181">
                <a:moveTo>
                  <a:pt x="0" y="116402"/>
                </a:moveTo>
                <a:cubicBezTo>
                  <a:pt x="53050" y="54670"/>
                  <a:pt x="106101" y="-7061"/>
                  <a:pt x="150471" y="655"/>
                </a:cubicBezTo>
                <a:cubicBezTo>
                  <a:pt x="194841" y="8371"/>
                  <a:pt x="221849" y="149196"/>
                  <a:pt x="266218" y="162700"/>
                </a:cubicBezTo>
                <a:cubicBezTo>
                  <a:pt x="310587" y="176204"/>
                  <a:pt x="372318" y="93253"/>
                  <a:pt x="416688" y="81678"/>
                </a:cubicBezTo>
                <a:cubicBezTo>
                  <a:pt x="461058" y="70103"/>
                  <a:pt x="435979" y="89394"/>
                  <a:pt x="532435" y="93252"/>
                </a:cubicBezTo>
              </a:path>
            </a:pathLst>
          </a:custGeom>
          <a:noFill/>
          <a:ln w="34925">
            <a:solidFill>
              <a:schemeClr val="tx1"/>
            </a:solidFill>
            <a:tailEnd type="arrow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63A09BBC-F3C4-F247-A019-A8D159839867}"/>
              </a:ext>
            </a:extLst>
          </p:cNvPr>
          <p:cNvGrpSpPr/>
          <p:nvPr/>
        </p:nvGrpSpPr>
        <p:grpSpPr>
          <a:xfrm>
            <a:off x="739995" y="2269518"/>
            <a:ext cx="1522723" cy="1324107"/>
            <a:chOff x="8675617" y="5068529"/>
            <a:chExt cx="1522723" cy="1324107"/>
          </a:xfrm>
        </p:grpSpPr>
        <p:pic>
          <p:nvPicPr>
            <p:cNvPr id="153" name="Picture 152" descr="Chart&#10;&#10;Description automatically generated">
              <a:extLst>
                <a:ext uri="{FF2B5EF4-FFF2-40B4-BE49-F238E27FC236}">
                  <a16:creationId xmlns:a16="http://schemas.microsoft.com/office/drawing/2014/main" id="{9BA52184-7075-0A4E-8FF1-AF144A231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157" name="Picture 156" descr="Chart&#10;&#10;Description automatically generated">
              <a:extLst>
                <a:ext uri="{FF2B5EF4-FFF2-40B4-BE49-F238E27FC236}">
                  <a16:creationId xmlns:a16="http://schemas.microsoft.com/office/drawing/2014/main" id="{5F754053-7B80-DC49-A5DB-B2796B03DD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alphaModFix/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ACF89E6A-5A8F-E141-BA28-5AAD5755E531}"/>
              </a:ext>
            </a:extLst>
          </p:cNvPr>
          <p:cNvGrpSpPr/>
          <p:nvPr/>
        </p:nvGrpSpPr>
        <p:grpSpPr>
          <a:xfrm>
            <a:off x="393913" y="1609056"/>
            <a:ext cx="2517094" cy="615329"/>
            <a:chOff x="8852019" y="4515646"/>
            <a:chExt cx="2517094" cy="615329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12B4945F-371B-5B4A-8EB8-094673899205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7140C55D-723D-B243-AE24-EC2EE6A65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0873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Generative Adversarial Network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365FC952-2298-084B-A6EE-830B70CEE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438" y="2256196"/>
            <a:ext cx="711503" cy="701888"/>
          </a:xfrm>
          <a:prstGeom prst="rect">
            <a:avLst/>
          </a:prstGeom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886516B1-B4B8-5348-8EAB-49ED77EA49A0}"/>
              </a:ext>
            </a:extLst>
          </p:cNvPr>
          <p:cNvGrpSpPr/>
          <p:nvPr/>
        </p:nvGrpSpPr>
        <p:grpSpPr>
          <a:xfrm>
            <a:off x="2166191" y="2128050"/>
            <a:ext cx="2673828" cy="1588985"/>
            <a:chOff x="2618244" y="2544360"/>
            <a:chExt cx="2673828" cy="1588985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0103559D-34A8-CF4F-9B9C-7101F6D01CE7}"/>
                </a:ext>
              </a:extLst>
            </p:cNvPr>
            <p:cNvGrpSpPr/>
            <p:nvPr/>
          </p:nvGrpSpPr>
          <p:grpSpPr>
            <a:xfrm>
              <a:off x="2618244" y="2544360"/>
              <a:ext cx="2673828" cy="1588985"/>
              <a:chOff x="8399295" y="4454729"/>
              <a:chExt cx="2673828" cy="1588985"/>
            </a:xfrm>
          </p:grpSpPr>
          <p:pic>
            <p:nvPicPr>
              <p:cNvPr id="98" name="Picture 97" descr="Diagram&#10;&#10;Description automatically generated">
                <a:extLst>
                  <a:ext uri="{FF2B5EF4-FFF2-40B4-BE49-F238E27FC236}">
                    <a16:creationId xmlns:a16="http://schemas.microsoft.com/office/drawing/2014/main" id="{04D4F8AE-88E5-6144-A069-EFCC31715C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84FB965F-8026-8C42-BA4D-04FDCB118635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BC10339B-188E-C141-A93C-FFEB9FA574DE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104" name="Oval 103">
                  <a:extLst>
                    <a:ext uri="{FF2B5EF4-FFF2-40B4-BE49-F238E27FC236}">
                      <a16:creationId xmlns:a16="http://schemas.microsoft.com/office/drawing/2014/main" id="{B880B780-C195-5F48-A40A-0887402C802B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A9A54474-94E7-104A-A882-65FCFE974F90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141EDDAE-69B9-5848-A652-796C41960E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107" name="Picture 106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42367D4D-EECE-B04F-AAE1-300C2045A3C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4555"/>
          <a:stretch/>
        </p:blipFill>
        <p:spPr>
          <a:xfrm>
            <a:off x="5133504" y="4907515"/>
            <a:ext cx="1386377" cy="1417486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0506660D-FF22-444E-B3DD-D3B57ECF81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1215" y="2487189"/>
            <a:ext cx="633390" cy="630511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CD172A3E-3F75-2A44-A243-41FD4A7A60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4170" y="2822812"/>
            <a:ext cx="662970" cy="662970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15064A56-A8FF-AB4B-B904-5717236F98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9585" y="3190894"/>
            <a:ext cx="705122" cy="70188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50414CF6-D925-E34C-94D9-AE8E345B17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73264" y="3271785"/>
            <a:ext cx="595554" cy="584775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229FD0D6-CD50-2340-A345-7AA29A0CCC4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22012" y="4538863"/>
            <a:ext cx="1051126" cy="316192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D56591E8-2EAC-2240-8E42-1D960F78D888}"/>
              </a:ext>
            </a:extLst>
          </p:cNvPr>
          <p:cNvSpPr txBox="1"/>
          <p:nvPr/>
        </p:nvSpPr>
        <p:spPr>
          <a:xfrm>
            <a:off x="3090797" y="5288329"/>
            <a:ext cx="2024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 data</a:t>
            </a:r>
            <a:br>
              <a:rPr lang="en-US" dirty="0"/>
            </a:br>
            <a:r>
              <a:rPr lang="en-US" dirty="0"/>
              <a:t>(training database)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F8C0AA4-4D9F-DB4C-A0E6-DF77ADF88E99}"/>
              </a:ext>
            </a:extLst>
          </p:cNvPr>
          <p:cNvSpPr txBox="1"/>
          <p:nvPr/>
        </p:nvSpPr>
        <p:spPr>
          <a:xfrm>
            <a:off x="2968806" y="1641985"/>
            <a:ext cx="2040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B3013D17-49D0-AB47-9411-4F4F7DE62E1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53134" y="2132364"/>
            <a:ext cx="363913" cy="291130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01ECA30-33A9-1B4C-BDC1-FE954BAE50D6}"/>
              </a:ext>
            </a:extLst>
          </p:cNvPr>
          <p:cNvGrpSpPr/>
          <p:nvPr/>
        </p:nvGrpSpPr>
        <p:grpSpPr>
          <a:xfrm>
            <a:off x="4939900" y="1395141"/>
            <a:ext cx="1579980" cy="716110"/>
            <a:chOff x="5471746" y="1395141"/>
            <a:chExt cx="1579980" cy="716110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3A896830-EF9B-F843-873B-2B0A611ED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945449" y="1395141"/>
              <a:ext cx="791850" cy="357298"/>
            </a:xfrm>
            <a:prstGeom prst="rect">
              <a:avLst/>
            </a:prstGeom>
          </p:spPr>
        </p:pic>
        <p:sp>
          <p:nvSpPr>
            <p:cNvPr id="123" name="Left Brace 122">
              <a:extLst>
                <a:ext uri="{FF2B5EF4-FFF2-40B4-BE49-F238E27FC236}">
                  <a16:creationId xmlns:a16="http://schemas.microsoft.com/office/drawing/2014/main" id="{802D033E-C8EB-0042-B75B-5EF329A19F07}"/>
                </a:ext>
              </a:extLst>
            </p:cNvPr>
            <p:cNvSpPr/>
            <p:nvPr/>
          </p:nvSpPr>
          <p:spPr>
            <a:xfrm rot="5400000">
              <a:off x="6116171" y="1175696"/>
              <a:ext cx="291130" cy="1579980"/>
            </a:xfrm>
            <a:prstGeom prst="leftBrace">
              <a:avLst>
                <a:gd name="adj1" fmla="val 71909"/>
                <a:gd name="adj2" fmla="val 50000"/>
              </a:avLst>
            </a:prstGeom>
            <a:ln w="254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369D59B-E503-E044-91C1-A76201E626AB}"/>
              </a:ext>
            </a:extLst>
          </p:cNvPr>
          <p:cNvSpPr txBox="1"/>
          <p:nvPr/>
        </p:nvSpPr>
        <p:spPr>
          <a:xfrm>
            <a:off x="6494941" y="1203970"/>
            <a:ext cx="421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Generated data are samples from the *model’s* probability density function of x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B8608C7-5B68-7646-BD77-45A7AC1A3586}"/>
              </a:ext>
            </a:extLst>
          </p:cNvPr>
          <p:cNvSpPr txBox="1"/>
          <p:nvPr/>
        </p:nvSpPr>
        <p:spPr>
          <a:xfrm>
            <a:off x="6668818" y="4907515"/>
            <a:ext cx="421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data are samples from the</a:t>
            </a:r>
            <a:br>
              <a:rPr lang="en-US" dirty="0"/>
            </a:br>
            <a:r>
              <a:rPr lang="en-US" dirty="0"/>
              <a:t>*real* probability density function of x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7B1E37A8-B93C-0541-90FF-4083082E99D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59368" y="2199324"/>
            <a:ext cx="599020" cy="254756"/>
          </a:xfrm>
          <a:prstGeom prst="rect">
            <a:avLst/>
          </a:prstGeom>
        </p:spPr>
      </p:pic>
      <p:sp>
        <p:nvSpPr>
          <p:cNvPr id="127" name="Freeform 126">
            <a:extLst>
              <a:ext uri="{FF2B5EF4-FFF2-40B4-BE49-F238E27FC236}">
                <a16:creationId xmlns:a16="http://schemas.microsoft.com/office/drawing/2014/main" id="{F1E2B5FF-89AC-EE45-8526-DA075C61E021}"/>
              </a:ext>
            </a:extLst>
          </p:cNvPr>
          <p:cNvSpPr/>
          <p:nvPr/>
        </p:nvSpPr>
        <p:spPr>
          <a:xfrm>
            <a:off x="2228722" y="2923472"/>
            <a:ext cx="863285" cy="91588"/>
          </a:xfrm>
          <a:custGeom>
            <a:avLst/>
            <a:gdLst>
              <a:gd name="connsiteX0" fmla="*/ 0 w 532435"/>
              <a:gd name="connsiteY0" fmla="*/ 116402 h 164181"/>
              <a:gd name="connsiteX1" fmla="*/ 150471 w 532435"/>
              <a:gd name="connsiteY1" fmla="*/ 655 h 164181"/>
              <a:gd name="connsiteX2" fmla="*/ 266218 w 532435"/>
              <a:gd name="connsiteY2" fmla="*/ 162700 h 164181"/>
              <a:gd name="connsiteX3" fmla="*/ 416688 w 532435"/>
              <a:gd name="connsiteY3" fmla="*/ 81678 h 164181"/>
              <a:gd name="connsiteX4" fmla="*/ 532435 w 532435"/>
              <a:gd name="connsiteY4" fmla="*/ 93252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435" h="164181">
                <a:moveTo>
                  <a:pt x="0" y="116402"/>
                </a:moveTo>
                <a:cubicBezTo>
                  <a:pt x="53050" y="54670"/>
                  <a:pt x="106101" y="-7061"/>
                  <a:pt x="150471" y="655"/>
                </a:cubicBezTo>
                <a:cubicBezTo>
                  <a:pt x="194841" y="8371"/>
                  <a:pt x="221849" y="149196"/>
                  <a:pt x="266218" y="162700"/>
                </a:cubicBezTo>
                <a:cubicBezTo>
                  <a:pt x="310587" y="176204"/>
                  <a:pt x="372318" y="93253"/>
                  <a:pt x="416688" y="81678"/>
                </a:cubicBezTo>
                <a:cubicBezTo>
                  <a:pt x="461058" y="70103"/>
                  <a:pt x="435979" y="89394"/>
                  <a:pt x="532435" y="93252"/>
                </a:cubicBezTo>
              </a:path>
            </a:pathLst>
          </a:custGeom>
          <a:noFill/>
          <a:ln w="34925">
            <a:solidFill>
              <a:schemeClr val="tx1"/>
            </a:solidFill>
            <a:tailEnd type="arrow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48D63636-5AD7-4346-B0C6-9E089E2A6196}"/>
              </a:ext>
            </a:extLst>
          </p:cNvPr>
          <p:cNvGrpSpPr/>
          <p:nvPr/>
        </p:nvGrpSpPr>
        <p:grpSpPr>
          <a:xfrm>
            <a:off x="739995" y="2269518"/>
            <a:ext cx="1522723" cy="1324107"/>
            <a:chOff x="8675617" y="5068529"/>
            <a:chExt cx="1522723" cy="1324107"/>
          </a:xfrm>
        </p:grpSpPr>
        <p:pic>
          <p:nvPicPr>
            <p:cNvPr id="139" name="Picture 138" descr="Chart&#10;&#10;Description automatically generated">
              <a:extLst>
                <a:ext uri="{FF2B5EF4-FFF2-40B4-BE49-F238E27FC236}">
                  <a16:creationId xmlns:a16="http://schemas.microsoft.com/office/drawing/2014/main" id="{5380D2DD-AE3C-D74C-A725-72C32F330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144" name="Picture 143" descr="Chart&#10;&#10;Description automatically generated">
              <a:extLst>
                <a:ext uri="{FF2B5EF4-FFF2-40B4-BE49-F238E27FC236}">
                  <a16:creationId xmlns:a16="http://schemas.microsoft.com/office/drawing/2014/main" id="{0A7D97F9-EC7C-B947-AE18-2CF46E4C88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alphaModFix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ECE368B4-86F7-1546-88E5-737F80303A59}"/>
              </a:ext>
            </a:extLst>
          </p:cNvPr>
          <p:cNvGrpSpPr/>
          <p:nvPr/>
        </p:nvGrpSpPr>
        <p:grpSpPr>
          <a:xfrm>
            <a:off x="393913" y="1609056"/>
            <a:ext cx="2517094" cy="615329"/>
            <a:chOff x="8852019" y="4515646"/>
            <a:chExt cx="2517094" cy="615329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F9DA927D-E2ED-B14E-AFF2-CF9726B91B3A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A451F710-3832-9C48-9725-6D0545F03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4968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>
            <a:extLst>
              <a:ext uri="{FF2B5EF4-FFF2-40B4-BE49-F238E27FC236}">
                <a16:creationId xmlns:a16="http://schemas.microsoft.com/office/drawing/2014/main" id="{D50086F3-98D5-2848-BCD6-C02E3F2FD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438" y="2256196"/>
            <a:ext cx="711503" cy="70188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63A931D-F071-2145-9384-854BAB079CB0}"/>
              </a:ext>
            </a:extLst>
          </p:cNvPr>
          <p:cNvGrpSpPr/>
          <p:nvPr/>
        </p:nvGrpSpPr>
        <p:grpSpPr>
          <a:xfrm>
            <a:off x="2166191" y="2128050"/>
            <a:ext cx="2673828" cy="1588985"/>
            <a:chOff x="2618244" y="2544360"/>
            <a:chExt cx="2673828" cy="1588985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80DF6153-E203-4E42-94D0-E697F777640E}"/>
                </a:ext>
              </a:extLst>
            </p:cNvPr>
            <p:cNvGrpSpPr/>
            <p:nvPr/>
          </p:nvGrpSpPr>
          <p:grpSpPr>
            <a:xfrm>
              <a:off x="2618244" y="2544360"/>
              <a:ext cx="2673828" cy="1588985"/>
              <a:chOff x="8399295" y="4454729"/>
              <a:chExt cx="2673828" cy="1588985"/>
            </a:xfrm>
          </p:grpSpPr>
          <p:pic>
            <p:nvPicPr>
              <p:cNvPr id="86" name="Picture 85" descr="Diagram&#10;&#10;Description automatically generated">
                <a:extLst>
                  <a:ext uri="{FF2B5EF4-FFF2-40B4-BE49-F238E27FC236}">
                    <a16:creationId xmlns:a16="http://schemas.microsoft.com/office/drawing/2014/main" id="{AA5F3235-D9AF-FE4D-BED7-2E6E921C35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D43F7D0-DB64-3942-BB97-D79ED16DD743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0B0A43C-AD19-A04F-BAD2-D249F49404F0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65DC555A-58F8-AC4F-AF14-6A65BCE440C5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DBA8DF0-A5AB-D04D-9758-6D79307DB9A2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2AF6CAB-EC9D-F443-9A22-8E103B21D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103" name="Picture 102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760E798B-1724-3943-A90B-2E371E0517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4555"/>
          <a:stretch/>
        </p:blipFill>
        <p:spPr>
          <a:xfrm>
            <a:off x="5133504" y="4907515"/>
            <a:ext cx="1386377" cy="1417486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59562653-2C6A-7540-A0AD-5BF1CF283B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1215" y="2487189"/>
            <a:ext cx="633390" cy="630511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8B68CF57-7C20-304D-87FB-10EA6D747E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4170" y="2822812"/>
            <a:ext cx="662970" cy="66297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557AC605-79DC-FD4F-8665-5F097B75680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9585" y="3190894"/>
            <a:ext cx="705122" cy="701888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EC5FDA67-4AD4-A349-A64E-BFB5AC2E51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73264" y="3271785"/>
            <a:ext cx="595554" cy="584775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D2822891-8319-8C42-B963-214F8307C0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22012" y="4538863"/>
            <a:ext cx="1051126" cy="316192"/>
          </a:xfrm>
          <a:prstGeom prst="rect">
            <a:avLst/>
          </a:prstGeom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199546AB-7B83-4740-A35C-3B9DE2DF5197}"/>
              </a:ext>
            </a:extLst>
          </p:cNvPr>
          <p:cNvSpPr txBox="1"/>
          <p:nvPr/>
        </p:nvSpPr>
        <p:spPr>
          <a:xfrm>
            <a:off x="3090797" y="5288329"/>
            <a:ext cx="2024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 data</a:t>
            </a:r>
            <a:br>
              <a:rPr lang="en-US" dirty="0"/>
            </a:br>
            <a:r>
              <a:rPr lang="en-US" dirty="0"/>
              <a:t>(training database)</a:t>
            </a: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06BC668B-BF9A-6F4F-B928-15253E8D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49303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How can we learn                                  ?   </a:t>
            </a:r>
            <a:r>
              <a:rPr lang="en-US" sz="3600" i="1" dirty="0"/>
              <a:t>(Density estimation)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B55ACB93-AF1C-F748-A87D-519D2627F15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28441" y="436467"/>
            <a:ext cx="3225800" cy="469900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320E73A2-F897-174E-8F55-0E8535196128}"/>
              </a:ext>
            </a:extLst>
          </p:cNvPr>
          <p:cNvSpPr txBox="1"/>
          <p:nvPr/>
        </p:nvSpPr>
        <p:spPr>
          <a:xfrm>
            <a:off x="2968806" y="1641985"/>
            <a:ext cx="2040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CCDF4A33-9DEC-F744-8684-6DFB9D5781A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53134" y="2132364"/>
            <a:ext cx="363913" cy="291130"/>
          </a:xfrm>
          <a:prstGeom prst="rect">
            <a:avLst/>
          </a:prstGeom>
        </p:spPr>
      </p:pic>
      <p:grpSp>
        <p:nvGrpSpPr>
          <p:cNvPr id="89" name="Group 88">
            <a:extLst>
              <a:ext uri="{FF2B5EF4-FFF2-40B4-BE49-F238E27FC236}">
                <a16:creationId xmlns:a16="http://schemas.microsoft.com/office/drawing/2014/main" id="{305FFE5E-9B64-A145-AC8B-BFE2B2EEACE6}"/>
              </a:ext>
            </a:extLst>
          </p:cNvPr>
          <p:cNvGrpSpPr/>
          <p:nvPr/>
        </p:nvGrpSpPr>
        <p:grpSpPr>
          <a:xfrm>
            <a:off x="4939900" y="1395141"/>
            <a:ext cx="1579980" cy="716110"/>
            <a:chOff x="5471746" y="1395141"/>
            <a:chExt cx="1579980" cy="716110"/>
          </a:xfrm>
        </p:grpSpPr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7F81798-1DC8-9344-B545-ED4DA6829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945449" y="1395141"/>
              <a:ext cx="791850" cy="357298"/>
            </a:xfrm>
            <a:prstGeom prst="rect">
              <a:avLst/>
            </a:prstGeom>
          </p:spPr>
        </p:pic>
        <p:sp>
          <p:nvSpPr>
            <p:cNvPr id="95" name="Left Brace 94">
              <a:extLst>
                <a:ext uri="{FF2B5EF4-FFF2-40B4-BE49-F238E27FC236}">
                  <a16:creationId xmlns:a16="http://schemas.microsoft.com/office/drawing/2014/main" id="{9B340A09-666D-D54C-8B90-028AA9FCF54C}"/>
                </a:ext>
              </a:extLst>
            </p:cNvPr>
            <p:cNvSpPr/>
            <p:nvPr/>
          </p:nvSpPr>
          <p:spPr>
            <a:xfrm rot="5400000">
              <a:off x="6116171" y="1175696"/>
              <a:ext cx="291130" cy="1579980"/>
            </a:xfrm>
            <a:prstGeom prst="leftBrace">
              <a:avLst>
                <a:gd name="adj1" fmla="val 71909"/>
                <a:gd name="adj2" fmla="val 50000"/>
              </a:avLst>
            </a:prstGeom>
            <a:ln w="254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10FD7F18-F2D3-8B41-B57C-5007A66C2D75}"/>
              </a:ext>
            </a:extLst>
          </p:cNvPr>
          <p:cNvSpPr txBox="1"/>
          <p:nvPr/>
        </p:nvSpPr>
        <p:spPr>
          <a:xfrm>
            <a:off x="6494941" y="1203970"/>
            <a:ext cx="421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Generated data are samples from the *model’s* probability density function of x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E2DDAC3-41B4-2D4C-BA7F-3F932514BB8D}"/>
              </a:ext>
            </a:extLst>
          </p:cNvPr>
          <p:cNvSpPr txBox="1"/>
          <p:nvPr/>
        </p:nvSpPr>
        <p:spPr>
          <a:xfrm>
            <a:off x="6668818" y="4907515"/>
            <a:ext cx="421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data are samples from the</a:t>
            </a:r>
            <a:br>
              <a:rPr lang="en-US" dirty="0"/>
            </a:br>
            <a:r>
              <a:rPr lang="en-US" dirty="0"/>
              <a:t>*real* probability density function of x</a:t>
            </a: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0276FC2D-039C-E149-A86B-15E5BC33586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59368" y="2199324"/>
            <a:ext cx="599020" cy="254756"/>
          </a:xfrm>
          <a:prstGeom prst="rect">
            <a:avLst/>
          </a:prstGeom>
        </p:spPr>
      </p:pic>
      <p:sp>
        <p:nvSpPr>
          <p:cNvPr id="102" name="Freeform 101">
            <a:extLst>
              <a:ext uri="{FF2B5EF4-FFF2-40B4-BE49-F238E27FC236}">
                <a16:creationId xmlns:a16="http://schemas.microsoft.com/office/drawing/2014/main" id="{D58311CC-C97E-0E41-AFD3-616B494A33AD}"/>
              </a:ext>
            </a:extLst>
          </p:cNvPr>
          <p:cNvSpPr/>
          <p:nvPr/>
        </p:nvSpPr>
        <p:spPr>
          <a:xfrm>
            <a:off x="2228722" y="2923472"/>
            <a:ext cx="863285" cy="91588"/>
          </a:xfrm>
          <a:custGeom>
            <a:avLst/>
            <a:gdLst>
              <a:gd name="connsiteX0" fmla="*/ 0 w 532435"/>
              <a:gd name="connsiteY0" fmla="*/ 116402 h 164181"/>
              <a:gd name="connsiteX1" fmla="*/ 150471 w 532435"/>
              <a:gd name="connsiteY1" fmla="*/ 655 h 164181"/>
              <a:gd name="connsiteX2" fmla="*/ 266218 w 532435"/>
              <a:gd name="connsiteY2" fmla="*/ 162700 h 164181"/>
              <a:gd name="connsiteX3" fmla="*/ 416688 w 532435"/>
              <a:gd name="connsiteY3" fmla="*/ 81678 h 164181"/>
              <a:gd name="connsiteX4" fmla="*/ 532435 w 532435"/>
              <a:gd name="connsiteY4" fmla="*/ 93252 h 1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435" h="164181">
                <a:moveTo>
                  <a:pt x="0" y="116402"/>
                </a:moveTo>
                <a:cubicBezTo>
                  <a:pt x="53050" y="54670"/>
                  <a:pt x="106101" y="-7061"/>
                  <a:pt x="150471" y="655"/>
                </a:cubicBezTo>
                <a:cubicBezTo>
                  <a:pt x="194841" y="8371"/>
                  <a:pt x="221849" y="149196"/>
                  <a:pt x="266218" y="162700"/>
                </a:cubicBezTo>
                <a:cubicBezTo>
                  <a:pt x="310587" y="176204"/>
                  <a:pt x="372318" y="93253"/>
                  <a:pt x="416688" y="81678"/>
                </a:cubicBezTo>
                <a:cubicBezTo>
                  <a:pt x="461058" y="70103"/>
                  <a:pt x="435979" y="89394"/>
                  <a:pt x="532435" y="93252"/>
                </a:cubicBezTo>
              </a:path>
            </a:pathLst>
          </a:custGeom>
          <a:noFill/>
          <a:ln w="34925">
            <a:solidFill>
              <a:schemeClr val="tx1"/>
            </a:solidFill>
            <a:tailEnd type="arrow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249A9EA-D374-B44B-AFBA-030081D2EEC4}"/>
              </a:ext>
            </a:extLst>
          </p:cNvPr>
          <p:cNvGrpSpPr/>
          <p:nvPr/>
        </p:nvGrpSpPr>
        <p:grpSpPr>
          <a:xfrm>
            <a:off x="739995" y="2269518"/>
            <a:ext cx="1522723" cy="1324107"/>
            <a:chOff x="8675617" y="5068529"/>
            <a:chExt cx="1522723" cy="1324107"/>
          </a:xfrm>
        </p:grpSpPr>
        <p:pic>
          <p:nvPicPr>
            <p:cNvPr id="106" name="Picture 105" descr="Chart&#10;&#10;Description automatically generated">
              <a:extLst>
                <a:ext uri="{FF2B5EF4-FFF2-40B4-BE49-F238E27FC236}">
                  <a16:creationId xmlns:a16="http://schemas.microsoft.com/office/drawing/2014/main" id="{7BC9BE3E-2214-BD4D-B4DB-5610C9D75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108" name="Picture 107" descr="Chart&#10;&#10;Description automatically generated">
              <a:extLst>
                <a:ext uri="{FF2B5EF4-FFF2-40B4-BE49-F238E27FC236}">
                  <a16:creationId xmlns:a16="http://schemas.microsoft.com/office/drawing/2014/main" id="{30496703-F494-5145-BBBE-C382D4F84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alphaModFix/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C77A894-0739-7946-B3C0-866210D33703}"/>
              </a:ext>
            </a:extLst>
          </p:cNvPr>
          <p:cNvGrpSpPr/>
          <p:nvPr/>
        </p:nvGrpSpPr>
        <p:grpSpPr>
          <a:xfrm>
            <a:off x="393913" y="1609056"/>
            <a:ext cx="2517094" cy="615329"/>
            <a:chOff x="8852019" y="4515646"/>
            <a:chExt cx="2517094" cy="615329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7970970-D29F-504F-9B6A-2BCDAE03E94E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FD1C55B0-F55E-0847-A9A9-753A6D156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4485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>
            <a:extLst>
              <a:ext uri="{FF2B5EF4-FFF2-40B4-BE49-F238E27FC236}">
                <a16:creationId xmlns:a16="http://schemas.microsoft.com/office/drawing/2014/main" id="{D50086F3-98D5-2848-BCD6-C02E3F2FD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436" y="2256196"/>
            <a:ext cx="711503" cy="7018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65553-C01A-244D-BB37-04D303DF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3281"/>
            <a:ext cx="1122851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How can we learn                                  ?   </a:t>
            </a:r>
            <a:r>
              <a:rPr lang="en-US" sz="3600" i="1" dirty="0"/>
              <a:t>(Density estimation)</a:t>
            </a:r>
            <a:endParaRPr lang="en-US" sz="3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A229-1EA0-124C-B45A-1DBCE8D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1E2948-B1A2-D145-B704-6332A739B6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81622-68C5-534A-A8E9-78410058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Neural Computation – Konstantinos Kamnitsas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C96CE1-3F89-8346-B15A-ED833CCAE50A}"/>
              </a:ext>
            </a:extLst>
          </p:cNvPr>
          <p:cNvGrpSpPr/>
          <p:nvPr/>
        </p:nvGrpSpPr>
        <p:grpSpPr>
          <a:xfrm>
            <a:off x="739993" y="2269518"/>
            <a:ext cx="1522723" cy="1324107"/>
            <a:chOff x="8675617" y="5068529"/>
            <a:chExt cx="1522723" cy="1324107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F9BFC7C8-E8E8-1846-B9DC-AE531A2AF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75617" y="5068529"/>
              <a:ext cx="1522723" cy="1324107"/>
            </a:xfrm>
            <a:prstGeom prst="rect">
              <a:avLst/>
            </a:prstGeom>
          </p:spPr>
        </p:pic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65CE35BF-D9D7-1745-A2CF-436A550D2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1864" b="81356" l="17944" r="77823">
                          <a14:foregroundMark x1="42540" y1="17585" x2="34879" y2="19703"/>
                          <a14:foregroundMark x1="34879" y1="19703" x2="25000" y2="33051"/>
                          <a14:foregroundMark x1="25000" y1="33051" x2="20363" y2="47458"/>
                          <a14:foregroundMark x1="21371" y1="56356" x2="30040" y2="71186"/>
                          <a14:foregroundMark x1="30040" y1="71186" x2="38105" y2="74153"/>
                          <a14:foregroundMark x1="38105" y1="74153" x2="46371" y2="74576"/>
                          <a14:foregroundMark x1="46371" y1="74576" x2="63508" y2="70127"/>
                          <a14:foregroundMark x1="63508" y1="70127" x2="70565" y2="62924"/>
                          <a14:foregroundMark x1="70565" y1="62924" x2="74798" y2="44492"/>
                          <a14:foregroundMark x1="74798" y1="44492" x2="71573" y2="32839"/>
                          <a14:foregroundMark x1="71573" y1="32839" x2="66331" y2="26483"/>
                          <a14:foregroundMark x1="66331" y1="26483" x2="66129" y2="26059"/>
                          <a14:foregroundMark x1="64113" y1="20975" x2="47379" y2="14831"/>
                          <a14:foregroundMark x1="47379" y1="14831" x2="39718" y2="15890"/>
                          <a14:foregroundMark x1="39718" y1="15890" x2="32056" y2="19915"/>
                          <a14:foregroundMark x1="32056" y1="19915" x2="26008" y2="25847"/>
                          <a14:foregroundMark x1="26008" y1="25847" x2="18952" y2="42161"/>
                          <a14:foregroundMark x1="18952" y1="42161" x2="18548" y2="44280"/>
                          <a14:foregroundMark x1="37702" y1="15466" x2="54032" y2="13136"/>
                          <a14:foregroundMark x1="54032" y1="13136" x2="57056" y2="14831"/>
                          <a14:foregroundMark x1="76210" y1="39407" x2="77016" y2="47881"/>
                          <a14:foregroundMark x1="77016" y1="47881" x2="77823" y2="36441"/>
                          <a14:foregroundMark x1="32863" y1="75636" x2="50403" y2="79025"/>
                          <a14:foregroundMark x1="50403" y1="79025" x2="62500" y2="74153"/>
                          <a14:foregroundMark x1="41532" y1="81144" x2="53024" y2="81356"/>
                          <a14:foregroundMark x1="17540" y1="54025" x2="18145" y2="45551"/>
                          <a14:foregroundMark x1="18145" y1="45551" x2="18145" y2="45127"/>
                          <a14:foregroundMark x1="42540" y1="13559" x2="48185" y2="11864"/>
                        </a14:backgroundRemoval>
                      </a14:imgEffect>
                    </a14:imgLayer>
                  </a14:imgProps>
                </a:ext>
              </a:extLst>
            </a:blip>
            <a:srcRect l="17339" t="11292" r="20313" b="17203"/>
            <a:stretch/>
          </p:blipFill>
          <p:spPr>
            <a:xfrm>
              <a:off x="9096677" y="5255425"/>
              <a:ext cx="865196" cy="859809"/>
            </a:xfrm>
            <a:prstGeom prst="rect">
              <a:avLst/>
            </a:prstGeom>
            <a:ln w="57150">
              <a:noFill/>
            </a:ln>
          </p:spPr>
        </p:pic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898C62F-5D65-F949-9F07-D731417DC104}"/>
              </a:ext>
            </a:extLst>
          </p:cNvPr>
          <p:cNvGrpSpPr/>
          <p:nvPr/>
        </p:nvGrpSpPr>
        <p:grpSpPr>
          <a:xfrm>
            <a:off x="393911" y="1609056"/>
            <a:ext cx="2517094" cy="615329"/>
            <a:chOff x="8852019" y="4515646"/>
            <a:chExt cx="2517094" cy="615329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249E84A3-031B-9F47-A845-AF43CBE3E419}"/>
                </a:ext>
              </a:extLst>
            </p:cNvPr>
            <p:cNvSpPr txBox="1"/>
            <p:nvPr/>
          </p:nvSpPr>
          <p:spPr>
            <a:xfrm>
              <a:off x="8852019" y="4515646"/>
              <a:ext cx="2517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“prior” distribution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of z,</a:t>
              </a:r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25C82CF7-176C-4541-94CF-78F3B3BAA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327355" y="4868371"/>
              <a:ext cx="1582721" cy="262604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3208BCA-334E-BC45-A9FE-7D701A8DB32E}"/>
              </a:ext>
            </a:extLst>
          </p:cNvPr>
          <p:cNvSpPr txBox="1"/>
          <p:nvPr/>
        </p:nvSpPr>
        <p:spPr>
          <a:xfrm>
            <a:off x="2968804" y="1641985"/>
            <a:ext cx="2040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63A931D-F071-2145-9384-854BAB079CB0}"/>
              </a:ext>
            </a:extLst>
          </p:cNvPr>
          <p:cNvGrpSpPr/>
          <p:nvPr/>
        </p:nvGrpSpPr>
        <p:grpSpPr>
          <a:xfrm>
            <a:off x="2166189" y="2128050"/>
            <a:ext cx="3392197" cy="1588985"/>
            <a:chOff x="2618244" y="2544360"/>
            <a:chExt cx="3392197" cy="1588985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80DF6153-E203-4E42-94D0-E697F777640E}"/>
                </a:ext>
              </a:extLst>
            </p:cNvPr>
            <p:cNvGrpSpPr/>
            <p:nvPr/>
          </p:nvGrpSpPr>
          <p:grpSpPr>
            <a:xfrm>
              <a:off x="2618244" y="2544360"/>
              <a:ext cx="2673828" cy="1588985"/>
              <a:chOff x="8399295" y="4454729"/>
              <a:chExt cx="2673828" cy="1588985"/>
            </a:xfrm>
          </p:grpSpPr>
          <p:pic>
            <p:nvPicPr>
              <p:cNvPr id="86" name="Picture 85" descr="Diagram&#10;&#10;Description automatically generated">
                <a:extLst>
                  <a:ext uri="{FF2B5EF4-FFF2-40B4-BE49-F238E27FC236}">
                    <a16:creationId xmlns:a16="http://schemas.microsoft.com/office/drawing/2014/main" id="{AA5F3235-D9AF-FE4D-BED7-2E6E921C35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53992"/>
              <a:stretch/>
            </p:blipFill>
            <p:spPr>
              <a:xfrm>
                <a:off x="9913223" y="4454729"/>
                <a:ext cx="1159900" cy="1588985"/>
              </a:xfrm>
              <a:prstGeom prst="rect">
                <a:avLst/>
              </a:prstGeom>
            </p:spPr>
          </p:pic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D43F7D0-DB64-3942-BB97-D79ED16DD743}"/>
                  </a:ext>
                </a:extLst>
              </p:cNvPr>
              <p:cNvSpPr txBox="1"/>
              <p:nvPr/>
            </p:nvSpPr>
            <p:spPr>
              <a:xfrm>
                <a:off x="8399295" y="4876331"/>
                <a:ext cx="8776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0B0A43C-AD19-A04F-BAD2-D249F49404F0}"/>
                  </a:ext>
                </a:extLst>
              </p:cNvPr>
              <p:cNvGrpSpPr/>
              <p:nvPr/>
            </p:nvGrpSpPr>
            <p:grpSpPr>
              <a:xfrm>
                <a:off x="9674222" y="5069522"/>
                <a:ext cx="225476" cy="489597"/>
                <a:chOff x="3658423" y="3360800"/>
                <a:chExt cx="225476" cy="48959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65DC555A-58F8-AC4F-AF14-6A65BCE440C5}"/>
                    </a:ext>
                  </a:extLst>
                </p:cNvPr>
                <p:cNvSpPr/>
                <p:nvPr/>
              </p:nvSpPr>
              <p:spPr>
                <a:xfrm>
                  <a:off x="3658423" y="3360800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DBA8DF0-A5AB-D04D-9758-6D79307DB9A2}"/>
                    </a:ext>
                  </a:extLst>
                </p:cNvPr>
                <p:cNvSpPr/>
                <p:nvPr/>
              </p:nvSpPr>
              <p:spPr>
                <a:xfrm>
                  <a:off x="3666519" y="3633017"/>
                  <a:ext cx="217380" cy="217380"/>
                </a:xfrm>
                <a:prstGeom prst="ellipse">
                  <a:avLst/>
                </a:prstGeom>
                <a:grp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38F0206A-06C7-A344-9D01-2861F1899D50}"/>
                  </a:ext>
                </a:extLst>
              </p:cNvPr>
              <p:cNvSpPr/>
              <p:nvPr/>
            </p:nvSpPr>
            <p:spPr>
              <a:xfrm>
                <a:off x="8461826" y="5250151"/>
                <a:ext cx="863285" cy="91588"/>
              </a:xfrm>
              <a:custGeom>
                <a:avLst/>
                <a:gdLst>
                  <a:gd name="connsiteX0" fmla="*/ 0 w 532435"/>
                  <a:gd name="connsiteY0" fmla="*/ 116402 h 164181"/>
                  <a:gd name="connsiteX1" fmla="*/ 150471 w 532435"/>
                  <a:gd name="connsiteY1" fmla="*/ 655 h 164181"/>
                  <a:gd name="connsiteX2" fmla="*/ 266218 w 532435"/>
                  <a:gd name="connsiteY2" fmla="*/ 162700 h 164181"/>
                  <a:gd name="connsiteX3" fmla="*/ 416688 w 532435"/>
                  <a:gd name="connsiteY3" fmla="*/ 81678 h 164181"/>
                  <a:gd name="connsiteX4" fmla="*/ 532435 w 532435"/>
                  <a:gd name="connsiteY4" fmla="*/ 93252 h 164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2435" h="164181">
                    <a:moveTo>
                      <a:pt x="0" y="116402"/>
                    </a:moveTo>
                    <a:cubicBezTo>
                      <a:pt x="53050" y="54670"/>
                      <a:pt x="106101" y="-7061"/>
                      <a:pt x="150471" y="655"/>
                    </a:cubicBezTo>
                    <a:cubicBezTo>
                      <a:pt x="194841" y="8371"/>
                      <a:pt x="221849" y="149196"/>
                      <a:pt x="266218" y="162700"/>
                    </a:cubicBezTo>
                    <a:cubicBezTo>
                      <a:pt x="310587" y="176204"/>
                      <a:pt x="372318" y="93253"/>
                      <a:pt x="416688" y="81678"/>
                    </a:cubicBezTo>
                    <a:cubicBezTo>
                      <a:pt x="461058" y="70103"/>
                      <a:pt x="435979" y="89394"/>
                      <a:pt x="532435" y="93252"/>
                    </a:cubicBezTo>
                  </a:path>
                </a:pathLst>
              </a:custGeom>
              <a:noFill/>
              <a:ln w="34925">
                <a:solidFill>
                  <a:schemeClr val="tx1"/>
                </a:solidFill>
                <a:tailEnd type="arrow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BAC97BB-77C1-734E-BCC2-A9B9BEFA3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1421" y="2615634"/>
              <a:ext cx="599020" cy="2547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2AF6CAB-EC9D-F443-9A22-8E103B21D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606617" y="3288710"/>
              <a:ext cx="215900" cy="215900"/>
            </a:xfrm>
            <a:prstGeom prst="rect">
              <a:avLst/>
            </a:prstGeom>
          </p:spPr>
        </p:pic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F95035A7-2AAF-8542-8FDF-A5BD5E7105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53132" y="2132364"/>
            <a:ext cx="363913" cy="291130"/>
          </a:xfrm>
          <a:prstGeom prst="rect">
            <a:avLst/>
          </a:prstGeom>
        </p:spPr>
      </p:pic>
      <p:pic>
        <p:nvPicPr>
          <p:cNvPr id="103" name="Picture 102" descr="A picture containing text, keyboard, electronics, typewriter&#10;&#10;Description automatically generated">
            <a:extLst>
              <a:ext uri="{FF2B5EF4-FFF2-40B4-BE49-F238E27FC236}">
                <a16:creationId xmlns:a16="http://schemas.microsoft.com/office/drawing/2014/main" id="{760E798B-1724-3943-A90B-2E371E05174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4555"/>
          <a:stretch/>
        </p:blipFill>
        <p:spPr>
          <a:xfrm>
            <a:off x="5133502" y="4907515"/>
            <a:ext cx="1386377" cy="1417486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59562653-2C6A-7540-A0AD-5BF1CF283B3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31213" y="2487189"/>
            <a:ext cx="633390" cy="630511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8B68CF57-7C20-304D-87FB-10EA6D747EE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84168" y="2822812"/>
            <a:ext cx="662970" cy="66297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557AC605-79DC-FD4F-8665-5F097B75680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009583" y="3190894"/>
            <a:ext cx="705122" cy="701888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EC5FDA67-4AD4-A349-A64E-BFB5AC2E51B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073262" y="3271785"/>
            <a:ext cx="595554" cy="584775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D2822891-8319-8C42-B963-214F8307C07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22010" y="4538863"/>
            <a:ext cx="1051126" cy="316192"/>
          </a:xfrm>
          <a:prstGeom prst="rect">
            <a:avLst/>
          </a:prstGeom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199546AB-7B83-4740-A35C-3B9DE2DF5197}"/>
              </a:ext>
            </a:extLst>
          </p:cNvPr>
          <p:cNvSpPr txBox="1"/>
          <p:nvPr/>
        </p:nvSpPr>
        <p:spPr>
          <a:xfrm>
            <a:off x="3090795" y="5288329"/>
            <a:ext cx="2024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 data</a:t>
            </a:r>
            <a:br>
              <a:rPr lang="en-US" dirty="0"/>
            </a:br>
            <a:r>
              <a:rPr lang="en-US" dirty="0"/>
              <a:t>(training database)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F3C43415-0805-6349-A02A-10B3F7334BBF}"/>
              </a:ext>
            </a:extLst>
          </p:cNvPr>
          <p:cNvGrpSpPr/>
          <p:nvPr/>
        </p:nvGrpSpPr>
        <p:grpSpPr>
          <a:xfrm>
            <a:off x="7952837" y="3417384"/>
            <a:ext cx="1217667" cy="1325563"/>
            <a:chOff x="8380656" y="2189834"/>
            <a:chExt cx="1803926" cy="2028085"/>
          </a:xfrm>
        </p:grpSpPr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87D19D74-461F-F04C-B039-7BE0EEA57664}"/>
                </a:ext>
              </a:extLst>
            </p:cNvPr>
            <p:cNvGrpSpPr/>
            <p:nvPr/>
          </p:nvGrpSpPr>
          <p:grpSpPr>
            <a:xfrm>
              <a:off x="8380656" y="2189834"/>
              <a:ext cx="293077" cy="2028085"/>
              <a:chOff x="2602525" y="2883877"/>
              <a:chExt cx="293077" cy="2028085"/>
            </a:xfrm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3CA54ABC-71D9-214B-9BD7-FC4246EFD93C}"/>
                  </a:ext>
                </a:extLst>
              </p:cNvPr>
              <p:cNvSpPr/>
              <p:nvPr/>
            </p:nvSpPr>
            <p:spPr>
              <a:xfrm>
                <a:off x="2602525" y="2883877"/>
                <a:ext cx="293077" cy="293077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0BCB37DE-1CBF-4748-9022-4E4B4AA154DE}"/>
                  </a:ext>
                </a:extLst>
              </p:cNvPr>
              <p:cNvSpPr/>
              <p:nvPr/>
            </p:nvSpPr>
            <p:spPr>
              <a:xfrm>
                <a:off x="2602525" y="3317629"/>
                <a:ext cx="293077" cy="293077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281FD92F-670B-0F41-9B5B-B2D7A1DFB7AB}"/>
                  </a:ext>
                </a:extLst>
              </p:cNvPr>
              <p:cNvSpPr/>
              <p:nvPr/>
            </p:nvSpPr>
            <p:spPr>
              <a:xfrm>
                <a:off x="2602525" y="3751381"/>
                <a:ext cx="293077" cy="293077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79892AB8-FF2D-4C46-86C3-5B0CD04D6042}"/>
                  </a:ext>
                </a:extLst>
              </p:cNvPr>
              <p:cNvSpPr/>
              <p:nvPr/>
            </p:nvSpPr>
            <p:spPr>
              <a:xfrm>
                <a:off x="2602525" y="4185133"/>
                <a:ext cx="293077" cy="293077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5B295B91-13E4-C541-BC52-0DF8A96AEF3B}"/>
                  </a:ext>
                </a:extLst>
              </p:cNvPr>
              <p:cNvSpPr/>
              <p:nvPr/>
            </p:nvSpPr>
            <p:spPr>
              <a:xfrm>
                <a:off x="2602525" y="4618885"/>
                <a:ext cx="293077" cy="293077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283AB82F-63B8-504E-B78E-1E438F536B7E}"/>
                </a:ext>
              </a:extLst>
            </p:cNvPr>
            <p:cNvGrpSpPr/>
            <p:nvPr/>
          </p:nvGrpSpPr>
          <p:grpSpPr>
            <a:xfrm>
              <a:off x="9164428" y="2608069"/>
              <a:ext cx="293077" cy="1160581"/>
              <a:chOff x="3386297" y="2885103"/>
              <a:chExt cx="293077" cy="1160581"/>
            </a:xfrm>
            <a:solidFill>
              <a:schemeClr val="accent1"/>
            </a:solidFill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7C58D6ED-4C1D-5B49-B39D-CC985D6E57A6}"/>
                  </a:ext>
                </a:extLst>
              </p:cNvPr>
              <p:cNvSpPr/>
              <p:nvPr/>
            </p:nvSpPr>
            <p:spPr>
              <a:xfrm>
                <a:off x="3386297" y="2885103"/>
                <a:ext cx="293077" cy="293077"/>
              </a:xfrm>
              <a:prstGeom prst="ellipse">
                <a:avLst/>
              </a:prstGeom>
              <a:solidFill>
                <a:srgbClr val="FF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36C3DA44-6603-894A-86D5-139B918CF93A}"/>
                  </a:ext>
                </a:extLst>
              </p:cNvPr>
              <p:cNvSpPr/>
              <p:nvPr/>
            </p:nvSpPr>
            <p:spPr>
              <a:xfrm>
                <a:off x="3386297" y="3318855"/>
                <a:ext cx="293077" cy="293077"/>
              </a:xfrm>
              <a:prstGeom prst="ellipse">
                <a:avLst/>
              </a:prstGeom>
              <a:solidFill>
                <a:srgbClr val="FF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2C58CC60-57B0-7345-9E24-AF413864C7E0}"/>
                  </a:ext>
                </a:extLst>
              </p:cNvPr>
              <p:cNvSpPr/>
              <p:nvPr/>
            </p:nvSpPr>
            <p:spPr>
              <a:xfrm>
                <a:off x="3386297" y="3752607"/>
                <a:ext cx="293077" cy="293077"/>
              </a:xfrm>
              <a:prstGeom prst="ellipse">
                <a:avLst/>
              </a:prstGeom>
              <a:solidFill>
                <a:srgbClr val="FF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0D3A6ED2-D36E-9F44-B302-921E9ACEC887}"/>
                </a:ext>
              </a:extLst>
            </p:cNvPr>
            <p:cNvGrpSpPr/>
            <p:nvPr/>
          </p:nvGrpSpPr>
          <p:grpSpPr>
            <a:xfrm>
              <a:off x="8673733" y="2336373"/>
              <a:ext cx="490695" cy="1735008"/>
              <a:chOff x="8521333" y="2183973"/>
              <a:chExt cx="490695" cy="1735008"/>
            </a:xfrm>
          </p:grpSpPr>
          <p:cxnSp>
            <p:nvCxnSpPr>
              <p:cNvPr id="141" name="Straight Arrow Connector 140">
                <a:extLst>
                  <a:ext uri="{FF2B5EF4-FFF2-40B4-BE49-F238E27FC236}">
                    <a16:creationId xmlns:a16="http://schemas.microsoft.com/office/drawing/2014/main" id="{E7701BEB-7711-B042-972D-C8B11D9A9F7A}"/>
                  </a:ext>
                </a:extLst>
              </p:cNvPr>
              <p:cNvCxnSpPr>
                <a:stCxn id="130" idx="6"/>
                <a:endCxn id="136" idx="2"/>
              </p:cNvCxnSpPr>
              <p:nvPr/>
            </p:nvCxnSpPr>
            <p:spPr>
              <a:xfrm>
                <a:off x="8521333" y="2183973"/>
                <a:ext cx="490695" cy="4182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>
                <a:extLst>
                  <a:ext uri="{FF2B5EF4-FFF2-40B4-BE49-F238E27FC236}">
                    <a16:creationId xmlns:a16="http://schemas.microsoft.com/office/drawing/2014/main" id="{6BBC1E5C-B14F-184E-8E11-3CC97DA7EF12}"/>
                  </a:ext>
                </a:extLst>
              </p:cNvPr>
              <p:cNvCxnSpPr>
                <a:cxnSpLocks/>
                <a:stCxn id="130" idx="6"/>
                <a:endCxn id="137" idx="2"/>
              </p:cNvCxnSpPr>
              <p:nvPr/>
            </p:nvCxnSpPr>
            <p:spPr>
              <a:xfrm>
                <a:off x="8521333" y="2183973"/>
                <a:ext cx="490695" cy="8519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Arrow Connector 142">
                <a:extLst>
                  <a:ext uri="{FF2B5EF4-FFF2-40B4-BE49-F238E27FC236}">
                    <a16:creationId xmlns:a16="http://schemas.microsoft.com/office/drawing/2014/main" id="{59F62365-0BE3-764A-BED8-9B1768264C48}"/>
                  </a:ext>
                </a:extLst>
              </p:cNvPr>
              <p:cNvCxnSpPr>
                <a:cxnSpLocks/>
                <a:stCxn id="130" idx="6"/>
                <a:endCxn id="138" idx="2"/>
              </p:cNvCxnSpPr>
              <p:nvPr/>
            </p:nvCxnSpPr>
            <p:spPr>
              <a:xfrm>
                <a:off x="8521333" y="2183973"/>
                <a:ext cx="490695" cy="128573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>
                <a:extLst>
                  <a:ext uri="{FF2B5EF4-FFF2-40B4-BE49-F238E27FC236}">
                    <a16:creationId xmlns:a16="http://schemas.microsoft.com/office/drawing/2014/main" id="{F5C341AD-3935-E74C-9540-2EB8BD6D5A46}"/>
                  </a:ext>
                </a:extLst>
              </p:cNvPr>
              <p:cNvCxnSpPr>
                <a:cxnSpLocks/>
                <a:stCxn id="131" idx="6"/>
                <a:endCxn id="138" idx="2"/>
              </p:cNvCxnSpPr>
              <p:nvPr/>
            </p:nvCxnSpPr>
            <p:spPr>
              <a:xfrm>
                <a:off x="8521333" y="2617725"/>
                <a:ext cx="490695" cy="8519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>
                <a:extLst>
                  <a:ext uri="{FF2B5EF4-FFF2-40B4-BE49-F238E27FC236}">
                    <a16:creationId xmlns:a16="http://schemas.microsoft.com/office/drawing/2014/main" id="{B1D629F5-E951-1348-8E26-C1F7B370A22A}"/>
                  </a:ext>
                </a:extLst>
              </p:cNvPr>
              <p:cNvCxnSpPr>
                <a:cxnSpLocks/>
                <a:stCxn id="131" idx="6"/>
                <a:endCxn id="137" idx="2"/>
              </p:cNvCxnSpPr>
              <p:nvPr/>
            </p:nvCxnSpPr>
            <p:spPr>
              <a:xfrm>
                <a:off x="8521333" y="2617725"/>
                <a:ext cx="490695" cy="4182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5890FC08-B791-8D40-A2FB-F57952555ACD}"/>
                  </a:ext>
                </a:extLst>
              </p:cNvPr>
              <p:cNvCxnSpPr>
                <a:cxnSpLocks/>
                <a:stCxn id="131" idx="6"/>
                <a:endCxn id="136" idx="2"/>
              </p:cNvCxnSpPr>
              <p:nvPr/>
            </p:nvCxnSpPr>
            <p:spPr>
              <a:xfrm flipV="1">
                <a:off x="8521333" y="2602208"/>
                <a:ext cx="490695" cy="1551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Arrow Connector 148">
                <a:extLst>
                  <a:ext uri="{FF2B5EF4-FFF2-40B4-BE49-F238E27FC236}">
                    <a16:creationId xmlns:a16="http://schemas.microsoft.com/office/drawing/2014/main" id="{4C55C3A1-470C-9845-A1DB-018E31985E4E}"/>
                  </a:ext>
                </a:extLst>
              </p:cNvPr>
              <p:cNvCxnSpPr>
                <a:cxnSpLocks/>
                <a:stCxn id="132" idx="6"/>
                <a:endCxn id="136" idx="2"/>
              </p:cNvCxnSpPr>
              <p:nvPr/>
            </p:nvCxnSpPr>
            <p:spPr>
              <a:xfrm flipV="1">
                <a:off x="8521333" y="2602208"/>
                <a:ext cx="490695" cy="44926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Arrow Connector 149">
                <a:extLst>
                  <a:ext uri="{FF2B5EF4-FFF2-40B4-BE49-F238E27FC236}">
                    <a16:creationId xmlns:a16="http://schemas.microsoft.com/office/drawing/2014/main" id="{28DC571F-C414-9542-A5D4-4E8061F3EF9B}"/>
                  </a:ext>
                </a:extLst>
              </p:cNvPr>
              <p:cNvCxnSpPr>
                <a:cxnSpLocks/>
                <a:stCxn id="132" idx="6"/>
                <a:endCxn id="137" idx="2"/>
              </p:cNvCxnSpPr>
              <p:nvPr/>
            </p:nvCxnSpPr>
            <p:spPr>
              <a:xfrm flipV="1">
                <a:off x="8521333" y="3035960"/>
                <a:ext cx="490695" cy="1551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AADB1ABA-DE2A-D343-9DDE-2EBBA742B45D}"/>
                  </a:ext>
                </a:extLst>
              </p:cNvPr>
              <p:cNvCxnSpPr>
                <a:cxnSpLocks/>
                <a:stCxn id="132" idx="6"/>
                <a:endCxn id="138" idx="2"/>
              </p:cNvCxnSpPr>
              <p:nvPr/>
            </p:nvCxnSpPr>
            <p:spPr>
              <a:xfrm>
                <a:off x="8521333" y="3051477"/>
                <a:ext cx="490695" cy="4182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30D52309-A271-7C4C-9937-0EFF5EAEA122}"/>
                  </a:ext>
                </a:extLst>
              </p:cNvPr>
              <p:cNvCxnSpPr>
                <a:cxnSpLocks/>
                <a:stCxn id="133" idx="6"/>
                <a:endCxn id="136" idx="2"/>
              </p:cNvCxnSpPr>
              <p:nvPr/>
            </p:nvCxnSpPr>
            <p:spPr>
              <a:xfrm flipV="1">
                <a:off x="8521333" y="2602208"/>
                <a:ext cx="490695" cy="88302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468F6E56-CCB7-3443-8521-235CE0F7F88E}"/>
                  </a:ext>
                </a:extLst>
              </p:cNvPr>
              <p:cNvCxnSpPr>
                <a:cxnSpLocks/>
                <a:stCxn id="133" idx="6"/>
                <a:endCxn id="137" idx="2"/>
              </p:cNvCxnSpPr>
              <p:nvPr/>
            </p:nvCxnSpPr>
            <p:spPr>
              <a:xfrm flipV="1">
                <a:off x="8521333" y="3035960"/>
                <a:ext cx="490695" cy="44926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Arrow Connector 155">
                <a:extLst>
                  <a:ext uri="{FF2B5EF4-FFF2-40B4-BE49-F238E27FC236}">
                    <a16:creationId xmlns:a16="http://schemas.microsoft.com/office/drawing/2014/main" id="{36DCAC15-8AED-5041-958A-A07A267F02DF}"/>
                  </a:ext>
                </a:extLst>
              </p:cNvPr>
              <p:cNvCxnSpPr>
                <a:cxnSpLocks/>
                <a:stCxn id="133" idx="6"/>
                <a:endCxn id="138" idx="2"/>
              </p:cNvCxnSpPr>
              <p:nvPr/>
            </p:nvCxnSpPr>
            <p:spPr>
              <a:xfrm flipV="1">
                <a:off x="8521333" y="3469712"/>
                <a:ext cx="490695" cy="1551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Arrow Connector 158">
                <a:extLst>
                  <a:ext uri="{FF2B5EF4-FFF2-40B4-BE49-F238E27FC236}">
                    <a16:creationId xmlns:a16="http://schemas.microsoft.com/office/drawing/2014/main" id="{04170266-F254-5340-95E0-AF627F5E5169}"/>
                  </a:ext>
                </a:extLst>
              </p:cNvPr>
              <p:cNvCxnSpPr>
                <a:cxnSpLocks/>
                <a:stCxn id="134" idx="6"/>
                <a:endCxn id="138" idx="2"/>
              </p:cNvCxnSpPr>
              <p:nvPr/>
            </p:nvCxnSpPr>
            <p:spPr>
              <a:xfrm flipV="1">
                <a:off x="8521333" y="3469712"/>
                <a:ext cx="490695" cy="44926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Arrow Connector 159">
                <a:extLst>
                  <a:ext uri="{FF2B5EF4-FFF2-40B4-BE49-F238E27FC236}">
                    <a16:creationId xmlns:a16="http://schemas.microsoft.com/office/drawing/2014/main" id="{6739DF90-A13D-1E4E-B14F-0D405C0F5E7E}"/>
                  </a:ext>
                </a:extLst>
              </p:cNvPr>
              <p:cNvCxnSpPr>
                <a:cxnSpLocks/>
                <a:stCxn id="134" idx="6"/>
                <a:endCxn id="137" idx="2"/>
              </p:cNvCxnSpPr>
              <p:nvPr/>
            </p:nvCxnSpPr>
            <p:spPr>
              <a:xfrm flipV="1">
                <a:off x="8521333" y="3035960"/>
                <a:ext cx="490695" cy="88302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Arrow Connector 160">
                <a:extLst>
                  <a:ext uri="{FF2B5EF4-FFF2-40B4-BE49-F238E27FC236}">
                    <a16:creationId xmlns:a16="http://schemas.microsoft.com/office/drawing/2014/main" id="{BF693881-CEFB-5448-A53C-0CF30ACF4868}"/>
                  </a:ext>
                </a:extLst>
              </p:cNvPr>
              <p:cNvCxnSpPr>
                <a:cxnSpLocks/>
                <a:stCxn id="134" idx="6"/>
                <a:endCxn id="136" idx="2"/>
              </p:cNvCxnSpPr>
              <p:nvPr/>
            </p:nvCxnSpPr>
            <p:spPr>
              <a:xfrm flipV="1">
                <a:off x="8521333" y="2602208"/>
                <a:ext cx="490695" cy="131677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F15D7720-7B8F-664B-B146-478E8F2786BE}"/>
                </a:ext>
              </a:extLst>
            </p:cNvPr>
            <p:cNvSpPr/>
            <p:nvPr/>
          </p:nvSpPr>
          <p:spPr>
            <a:xfrm>
              <a:off x="9891505" y="3046500"/>
              <a:ext cx="293077" cy="293077"/>
            </a:xfrm>
            <a:prstGeom prst="ellipse">
              <a:avLst/>
            </a:prstGeom>
            <a:solidFill>
              <a:srgbClr val="FF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AA5F825C-D08F-1541-9E09-0DC5A42A1079}"/>
                </a:ext>
              </a:extLst>
            </p:cNvPr>
            <p:cNvGrpSpPr/>
            <p:nvPr/>
          </p:nvGrpSpPr>
          <p:grpSpPr>
            <a:xfrm>
              <a:off x="9457505" y="2754608"/>
              <a:ext cx="434000" cy="867504"/>
              <a:chOff x="9152705" y="2449808"/>
              <a:chExt cx="434000" cy="867504"/>
            </a:xfrm>
          </p:grpSpPr>
          <p:cxnSp>
            <p:nvCxnSpPr>
              <p:cNvPr id="166" name="Straight Arrow Connector 165">
                <a:extLst>
                  <a:ext uri="{FF2B5EF4-FFF2-40B4-BE49-F238E27FC236}">
                    <a16:creationId xmlns:a16="http://schemas.microsoft.com/office/drawing/2014/main" id="{2DB97E3F-EFB6-5045-BC6B-50BCC34DA74D}"/>
                  </a:ext>
                </a:extLst>
              </p:cNvPr>
              <p:cNvCxnSpPr>
                <a:cxnSpLocks/>
                <a:stCxn id="136" idx="6"/>
                <a:endCxn id="163" idx="2"/>
              </p:cNvCxnSpPr>
              <p:nvPr/>
            </p:nvCxnSpPr>
            <p:spPr>
              <a:xfrm>
                <a:off x="9152705" y="2449808"/>
                <a:ext cx="434000" cy="43843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Arrow Connector 168">
                <a:extLst>
                  <a:ext uri="{FF2B5EF4-FFF2-40B4-BE49-F238E27FC236}">
                    <a16:creationId xmlns:a16="http://schemas.microsoft.com/office/drawing/2014/main" id="{5F9C2B5A-8E25-4541-9565-FE07EA020859}"/>
                  </a:ext>
                </a:extLst>
              </p:cNvPr>
              <p:cNvCxnSpPr>
                <a:cxnSpLocks/>
                <a:stCxn id="137" idx="6"/>
                <a:endCxn id="163" idx="2"/>
              </p:cNvCxnSpPr>
              <p:nvPr/>
            </p:nvCxnSpPr>
            <p:spPr>
              <a:xfrm>
                <a:off x="9152705" y="2883560"/>
                <a:ext cx="434000" cy="46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Arrow Connector 169">
                <a:extLst>
                  <a:ext uri="{FF2B5EF4-FFF2-40B4-BE49-F238E27FC236}">
                    <a16:creationId xmlns:a16="http://schemas.microsoft.com/office/drawing/2014/main" id="{C1C00549-CA0F-0045-B22C-C6023D75509C}"/>
                  </a:ext>
                </a:extLst>
              </p:cNvPr>
              <p:cNvCxnSpPr>
                <a:cxnSpLocks/>
                <a:stCxn id="138" idx="6"/>
                <a:endCxn id="163" idx="2"/>
              </p:cNvCxnSpPr>
              <p:nvPr/>
            </p:nvCxnSpPr>
            <p:spPr>
              <a:xfrm flipV="1">
                <a:off x="9152705" y="2888239"/>
                <a:ext cx="434000" cy="42907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A3BDF31D-DCE0-8149-9FC4-B8E7336957B4}"/>
              </a:ext>
            </a:extLst>
          </p:cNvPr>
          <p:cNvSpPr txBox="1"/>
          <p:nvPr/>
        </p:nvSpPr>
        <p:spPr>
          <a:xfrm>
            <a:off x="9257804" y="3393985"/>
            <a:ext cx="2213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input </a:t>
            </a:r>
            <a:r>
              <a:rPr lang="en-US" b="1" dirty="0">
                <a:solidFill>
                  <a:schemeClr val="accent1"/>
                </a:solidFill>
              </a:rPr>
              <a:t>Real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/>
                </a:solidFill>
              </a:rPr>
              <a:t>Fake</a:t>
            </a:r>
            <a:r>
              <a:rPr lang="en-US" dirty="0"/>
              <a:t>?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E1D77CC1-AB18-2C42-9E5A-E3FB61E1C301}"/>
              </a:ext>
            </a:extLst>
          </p:cNvPr>
          <p:cNvCxnSpPr>
            <a:cxnSpLocks/>
          </p:cNvCxnSpPr>
          <p:nvPr/>
        </p:nvCxnSpPr>
        <p:spPr>
          <a:xfrm>
            <a:off x="6652315" y="2923472"/>
            <a:ext cx="1285689" cy="863050"/>
          </a:xfrm>
          <a:prstGeom prst="bentConnector3">
            <a:avLst/>
          </a:prstGeom>
          <a:ln w="38100">
            <a:solidFill>
              <a:schemeClr val="accent6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89D0ECB7-6EB4-B64C-A323-006529C76479}"/>
              </a:ext>
            </a:extLst>
          </p:cNvPr>
          <p:cNvCxnSpPr>
            <a:cxnSpLocks/>
          </p:cNvCxnSpPr>
          <p:nvPr/>
        </p:nvCxnSpPr>
        <p:spPr>
          <a:xfrm flipV="1">
            <a:off x="6645409" y="4363669"/>
            <a:ext cx="1303618" cy="1050140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13FCAC76-A602-674D-9FDC-506E5BD5AB7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207060" y="3898602"/>
            <a:ext cx="2479316" cy="29259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B349518C-5491-2947-A4E5-E1C14721A37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475484" y="3340764"/>
            <a:ext cx="452682" cy="354273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AE11CA68-3F24-5F40-99DA-EC58CFE50E3F}"/>
              </a:ext>
            </a:extLst>
          </p:cNvPr>
          <p:cNvSpPr txBox="1"/>
          <p:nvPr/>
        </p:nvSpPr>
        <p:spPr>
          <a:xfrm>
            <a:off x="7933168" y="2858496"/>
            <a:ext cx="1985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Discriminator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5689E-2640-7648-B35C-A7ABC83CDE1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0126" y="4119630"/>
            <a:ext cx="1119757" cy="2192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1110AB-23BC-CE45-9FE3-461D73FB9E5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708572" y="3841006"/>
            <a:ext cx="958015" cy="241133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B887AA6-1D72-7644-8B70-549DF3C69232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128441" y="436467"/>
            <a:ext cx="3225800" cy="469900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A573D958-4299-594D-92B6-3123B72C1F76}"/>
              </a:ext>
            </a:extLst>
          </p:cNvPr>
          <p:cNvSpPr txBox="1"/>
          <p:nvPr/>
        </p:nvSpPr>
        <p:spPr>
          <a:xfrm>
            <a:off x="7984756" y="4783306"/>
            <a:ext cx="3662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rgbClr val="FF0000"/>
                </a:solidFill>
                <a:latin typeface="Times" pitchFamily="2" charset="0"/>
              </a:rPr>
              <a:t>If fake and real data differ, </a:t>
            </a:r>
            <a:br>
              <a:rPr lang="en-US" sz="2000" i="1" dirty="0">
                <a:solidFill>
                  <a:srgbClr val="FF0000"/>
                </a:solidFill>
                <a:latin typeface="Times" pitchFamily="2" charset="0"/>
              </a:rPr>
            </a:br>
            <a:r>
              <a:rPr lang="en-US" sz="2000" i="1" dirty="0">
                <a:solidFill>
                  <a:srgbClr val="FF0000"/>
                </a:solidFill>
                <a:latin typeface="Times" pitchFamily="2" charset="0"/>
              </a:rPr>
              <a:t>D could learn to classify them!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A7FA718-BA3C-3745-81AA-53DDA3CBD5B1}"/>
              </a:ext>
            </a:extLst>
          </p:cNvPr>
          <p:cNvSpPr txBox="1"/>
          <p:nvPr/>
        </p:nvSpPr>
        <p:spPr>
          <a:xfrm>
            <a:off x="171932" y="3795750"/>
            <a:ext cx="5241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accent6">
                    <a:lumMod val="50000"/>
                  </a:schemeClr>
                </a:solidFill>
                <a:latin typeface="Times" pitchFamily="2" charset="0"/>
              </a:rPr>
              <a:t>G could change its parameters to make fake data that D cannot differentiate from real data!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89C9C403-ED8F-BC44-BCA8-FC5987CDD1F8}"/>
              </a:ext>
            </a:extLst>
          </p:cNvPr>
          <p:cNvGrpSpPr/>
          <p:nvPr/>
        </p:nvGrpSpPr>
        <p:grpSpPr>
          <a:xfrm>
            <a:off x="4939900" y="1395141"/>
            <a:ext cx="1579980" cy="716110"/>
            <a:chOff x="5471746" y="1395141"/>
            <a:chExt cx="1579980" cy="716110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0C745CA4-AD20-3D48-BC2D-6801B221C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5945449" y="1395141"/>
              <a:ext cx="791850" cy="357298"/>
            </a:xfrm>
            <a:prstGeom prst="rect">
              <a:avLst/>
            </a:prstGeom>
          </p:spPr>
        </p:pic>
        <p:sp>
          <p:nvSpPr>
            <p:cNvPr id="89" name="Left Brace 88">
              <a:extLst>
                <a:ext uri="{FF2B5EF4-FFF2-40B4-BE49-F238E27FC236}">
                  <a16:creationId xmlns:a16="http://schemas.microsoft.com/office/drawing/2014/main" id="{02F23507-506F-E241-9371-660EBFF8896D}"/>
                </a:ext>
              </a:extLst>
            </p:cNvPr>
            <p:cNvSpPr/>
            <p:nvPr/>
          </p:nvSpPr>
          <p:spPr>
            <a:xfrm rot="5400000">
              <a:off x="6116171" y="1175696"/>
              <a:ext cx="291130" cy="1579980"/>
            </a:xfrm>
            <a:prstGeom prst="leftBrace">
              <a:avLst>
                <a:gd name="adj1" fmla="val 71909"/>
                <a:gd name="adj2" fmla="val 50000"/>
              </a:avLst>
            </a:prstGeom>
            <a:ln w="254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12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1951</Words>
  <Application>Microsoft Office PowerPoint</Application>
  <PresentationFormat>Widescreen</PresentationFormat>
  <Paragraphs>338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Times</vt:lpstr>
      <vt:lpstr>Office Theme</vt:lpstr>
      <vt:lpstr>Generative Adversarial Network (GAN)</vt:lpstr>
      <vt:lpstr>PowerPoint Presentation</vt:lpstr>
      <vt:lpstr>PowerPoint Presentation</vt:lpstr>
      <vt:lpstr>VAEs: Generating after sampling from a prior p(z)</vt:lpstr>
      <vt:lpstr>Generative Adversarial Network</vt:lpstr>
      <vt:lpstr>Generative Adversarial Network</vt:lpstr>
      <vt:lpstr>Generative Adversarial Network</vt:lpstr>
      <vt:lpstr>How can we learn                                  ?   (Density estimation)</vt:lpstr>
      <vt:lpstr>How can we learn                                  ?   (Density estimation)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The Discriminator - Binary Classifier of inputs: Real or Fake?</vt:lpstr>
      <vt:lpstr>Adversarial Training</vt:lpstr>
      <vt:lpstr>Adversarial Training: Loss of G</vt:lpstr>
      <vt:lpstr>Training GANs Algorithm (Theoretical LG)</vt:lpstr>
      <vt:lpstr>How does adversarial training achieve                                  ?</vt:lpstr>
      <vt:lpstr>How does adversarial training achieve                                  ?</vt:lpstr>
      <vt:lpstr>Training GANs Algorithm (Theoretical LG)</vt:lpstr>
      <vt:lpstr>Losses for training the Generator G</vt:lpstr>
      <vt:lpstr>Losses for training the Generator G</vt:lpstr>
      <vt:lpstr>Losses of G: are they comparable?</vt:lpstr>
      <vt:lpstr>PowerPoint Presentation</vt:lpstr>
      <vt:lpstr>After training: G maps any point of z from prior p(z) to a “realistic” x=G(z), where all G(z) form </vt:lpstr>
      <vt:lpstr>Generated samples from a basic GAN - 2014</vt:lpstr>
      <vt:lpstr>Deep Convolutional GAN (DCGAN) - 2016</vt:lpstr>
      <vt:lpstr>Deep Convolutional GAN (DCGAN) - 2016</vt:lpstr>
      <vt:lpstr>Deep Convolutional GAN (DCGAN) - 2016</vt:lpstr>
      <vt:lpstr>DCGAN: Interpolation by decoding z between 2 values</vt:lpstr>
      <vt:lpstr>BigGAN - 2019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Kamnitsas, Konstantinos</dc:creator>
  <cp:lastModifiedBy>Darshan Gohil (MSc Comp Neur + Cog Rob FT)</cp:lastModifiedBy>
  <cp:revision>3403</cp:revision>
  <dcterms:created xsi:type="dcterms:W3CDTF">2021-09-03T10:08:57Z</dcterms:created>
  <dcterms:modified xsi:type="dcterms:W3CDTF">2023-01-07T00:03:24Z</dcterms:modified>
</cp:coreProperties>
</file>

<file path=docProps/thumbnail.jpeg>
</file>